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3.xml" ContentType="application/vnd.openxmlformats-officedocument.themeOverr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charts/chart12.xml" ContentType="application/vnd.openxmlformats-officedocument.drawingml.chart+xml"/>
  <Override PartName="/ppt/tags/tag138.xml" ContentType="application/vnd.openxmlformats-officedocument.presentationml.tags+xml"/>
  <Override PartName="/ppt/notesSlides/notesSlide13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14.xml" ContentType="application/vnd.openxmlformats-officedocument.presentationml.notesSlide+xml"/>
  <Override PartName="/ppt/tags/tag141.xml" ContentType="application/vnd.openxmlformats-officedocument.presentationml.tags+xml"/>
  <Override PartName="/ppt/notesSlides/notesSlide15.xml" ContentType="application/vnd.openxmlformats-officedocument.presentationml.notesSlide+xml"/>
  <Override PartName="/ppt/tags/tag142.xml" ContentType="application/vnd.openxmlformats-officedocument.presentationml.tags+xml"/>
  <Override PartName="/ppt/notesSlides/notesSlide16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40" r:id="rId1"/>
    <p:sldMasterId id="2147483742" r:id="rId2"/>
    <p:sldMasterId id="2147483744" r:id="rId3"/>
    <p:sldMasterId id="2147483748" r:id="rId4"/>
  </p:sldMasterIdLst>
  <p:notesMasterIdLst>
    <p:notesMasterId r:id="rId27"/>
  </p:notesMasterIdLst>
  <p:sldIdLst>
    <p:sldId id="863" r:id="rId5"/>
    <p:sldId id="257" r:id="rId6"/>
    <p:sldId id="893" r:id="rId7"/>
    <p:sldId id="890" r:id="rId8"/>
    <p:sldId id="891" r:id="rId9"/>
    <p:sldId id="892" r:id="rId10"/>
    <p:sldId id="881" r:id="rId11"/>
    <p:sldId id="873" r:id="rId12"/>
    <p:sldId id="877" r:id="rId13"/>
    <p:sldId id="898" r:id="rId14"/>
    <p:sldId id="894" r:id="rId15"/>
    <p:sldId id="896" r:id="rId16"/>
    <p:sldId id="880" r:id="rId17"/>
    <p:sldId id="850" r:id="rId18"/>
    <p:sldId id="847" r:id="rId19"/>
    <p:sldId id="849" r:id="rId20"/>
    <p:sldId id="842" r:id="rId21"/>
    <p:sldId id="843" r:id="rId22"/>
    <p:sldId id="844" r:id="rId23"/>
    <p:sldId id="856" r:id="rId24"/>
    <p:sldId id="875" r:id="rId25"/>
    <p:sldId id="868" r:id="rId26"/>
  </p:sldIdLst>
  <p:sldSz cx="12239625" cy="7559675"/>
  <p:notesSz cx="7315200" cy="96012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Helvetica Neue" panose="020B060402020202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8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85C6"/>
    <a:srgbClr val="D9D9D9"/>
    <a:srgbClr val="C1E9FF"/>
    <a:srgbClr val="E7E7E7"/>
    <a:srgbClr val="E7F6FF"/>
    <a:srgbClr val="B3E4FF"/>
    <a:srgbClr val="007ABC"/>
    <a:srgbClr val="85D3FF"/>
    <a:srgbClr val="E3F4F4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47EA9-C54A-4798-B5FE-A250FD2E58FC}">
  <a:tblStyle styleId="{E1A47EA9-C54A-4798-B5FE-A250FD2E58F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A1A6905-6374-474E-8DD1-F4FAC6379DC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498"/>
    <p:restoredTop sz="95842" autoAdjust="0"/>
  </p:normalViewPr>
  <p:slideViewPr>
    <p:cSldViewPr snapToGrid="0">
      <p:cViewPr varScale="1">
        <p:scale>
          <a:sx n="65" d="100"/>
          <a:sy n="65" d="100"/>
        </p:scale>
        <p:origin x="336" y="78"/>
      </p:cViewPr>
      <p:guideLst>
        <p:guide orient="horz" pos="2381"/>
        <p:guide pos="3855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007AB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Jan-19</c:v>
                </c:pt>
                <c:pt idx="1">
                  <c:v>Feb-19</c:v>
                </c:pt>
                <c:pt idx="2">
                  <c:v>Mar-19</c:v>
                </c:pt>
                <c:pt idx="3">
                  <c:v>Apr-19</c:v>
                </c:pt>
                <c:pt idx="4">
                  <c:v>May-19</c:v>
                </c:pt>
                <c:pt idx="5">
                  <c:v>Jun-19</c:v>
                </c:pt>
                <c:pt idx="6">
                  <c:v>Jul-19</c:v>
                </c:pt>
                <c:pt idx="7">
                  <c:v>Aug-19</c:v>
                </c:pt>
                <c:pt idx="8">
                  <c:v>Sep-19</c:v>
                </c:pt>
                <c:pt idx="9">
                  <c:v>Oct-19 (Proj)</c:v>
                </c:pt>
              </c:strCache>
            </c:strRef>
          </c:cat>
          <c:val>
            <c:numRef>
              <c:f>Sheet1!$C$2:$C$11</c:f>
              <c:numCache>
                <c:formatCode>"$"#,##0</c:formatCode>
                <c:ptCount val="10"/>
                <c:pt idx="0">
                  <c:v>7</c:v>
                </c:pt>
                <c:pt idx="1">
                  <c:v>9</c:v>
                </c:pt>
                <c:pt idx="2">
                  <c:v>41</c:v>
                </c:pt>
                <c:pt idx="3">
                  <c:v>84</c:v>
                </c:pt>
                <c:pt idx="4">
                  <c:v>155</c:v>
                </c:pt>
                <c:pt idx="5">
                  <c:v>113</c:v>
                </c:pt>
                <c:pt idx="6">
                  <c:v>127</c:v>
                </c:pt>
                <c:pt idx="7">
                  <c:v>186</c:v>
                </c:pt>
                <c:pt idx="8">
                  <c:v>335</c:v>
                </c:pt>
                <c:pt idx="9">
                  <c:v>457.14285714285717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A3-43D5-A75A-604AB29A2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551867519"/>
        <c:axId val="1468867823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Registrations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Jan-19</c:v>
                </c:pt>
                <c:pt idx="1">
                  <c:v>Feb-19</c:v>
                </c:pt>
                <c:pt idx="2">
                  <c:v>Mar-19</c:v>
                </c:pt>
                <c:pt idx="3">
                  <c:v>Apr-19</c:v>
                </c:pt>
                <c:pt idx="4">
                  <c:v>May-19</c:v>
                </c:pt>
                <c:pt idx="5">
                  <c:v>Jun-19</c:v>
                </c:pt>
                <c:pt idx="6">
                  <c:v>Jul-19</c:v>
                </c:pt>
                <c:pt idx="7">
                  <c:v>Aug-19</c:v>
                </c:pt>
                <c:pt idx="8">
                  <c:v>Sep-19</c:v>
                </c:pt>
                <c:pt idx="9">
                  <c:v>Oct-19 (Proj)</c:v>
                </c:pt>
              </c:strCache>
            </c:strRef>
          </c:cat>
          <c:val>
            <c:numRef>
              <c:f>Sheet1!$B$2:$B$11</c:f>
              <c:numCache>
                <c:formatCode>#,##0</c:formatCode>
                <c:ptCount val="10"/>
                <c:pt idx="0">
                  <c:v>1455</c:v>
                </c:pt>
                <c:pt idx="1">
                  <c:v>2827</c:v>
                </c:pt>
                <c:pt idx="2">
                  <c:v>7948</c:v>
                </c:pt>
                <c:pt idx="3">
                  <c:v>11301</c:v>
                </c:pt>
                <c:pt idx="4">
                  <c:v>22975</c:v>
                </c:pt>
                <c:pt idx="5">
                  <c:v>28462</c:v>
                </c:pt>
                <c:pt idx="6">
                  <c:v>50570</c:v>
                </c:pt>
                <c:pt idx="7">
                  <c:v>47044</c:v>
                </c:pt>
                <c:pt idx="8">
                  <c:v>73037</c:v>
                </c:pt>
                <c:pt idx="9" formatCode="General">
                  <c:v>99666.695095948831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A3-43D5-A75A-604AB29A21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91850367"/>
        <c:axId val="1717410223"/>
      </c:lineChart>
      <c:valAx>
        <c:axId val="1468867823"/>
        <c:scaling>
          <c:orientation val="minMax"/>
        </c:scaling>
        <c:delete val="0"/>
        <c:axPos val="r"/>
        <c:numFmt formatCode="&quot;$&quot;#,##0" sourceLinked="1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1867519"/>
        <c:crosses val="max"/>
        <c:crossBetween val="between"/>
      </c:valAx>
      <c:catAx>
        <c:axId val="15518675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8867823"/>
        <c:crosses val="autoZero"/>
        <c:auto val="1"/>
        <c:lblAlgn val="ctr"/>
        <c:lblOffset val="100"/>
        <c:tickLblSkip val="1"/>
        <c:tickMarkSkip val="1"/>
        <c:noMultiLvlLbl val="1"/>
      </c:catAx>
      <c:valAx>
        <c:axId val="1717410223"/>
        <c:scaling>
          <c:orientation val="minMax"/>
        </c:scaling>
        <c:delete val="0"/>
        <c:axPos val="l"/>
        <c:numFmt formatCode="#,##0" sourceLinked="0"/>
        <c:majorTickMark val="out"/>
        <c:minorTickMark val="none"/>
        <c:tickLblPos val="nextTo"/>
        <c:spPr>
          <a:noFill/>
          <a:ln w="1905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91850367"/>
        <c:crosses val="autoZero"/>
        <c:crossBetween val="between"/>
      </c:valAx>
      <c:catAx>
        <c:axId val="159185036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17410223"/>
        <c:crosses val="autoZero"/>
        <c:auto val="1"/>
        <c:lblAlgn val="ctr"/>
        <c:lblOffset val="100"/>
        <c:tickLblSkip val="1"/>
        <c:tickMarkSkip val="1"/>
        <c:noMultiLvlLbl val="1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413262285375961"/>
          <c:y val="4.4444444444444446E-2"/>
          <c:w val="0.63114268798105377"/>
          <c:h val="0.9111111111111110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AFE2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5206-429B-AAD2-D351A5498895}"/>
              </c:ext>
            </c:extLst>
          </c:dPt>
          <c:dPt>
            <c:idx val="1"/>
            <c:bubble3D val="0"/>
            <c:spPr>
              <a:solidFill>
                <a:srgbClr val="007AB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5206-429B-AAD2-D351A5498895}"/>
              </c:ext>
            </c:extLst>
          </c:dPt>
          <c:dPt>
            <c:idx val="2"/>
            <c:bubble3D val="0"/>
            <c:spPr>
              <a:solidFill>
                <a:srgbClr val="E7E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5206-429B-AAD2-D351A5498895}"/>
              </c:ext>
            </c:extLst>
          </c:dPt>
          <c:dPt>
            <c:idx val="3"/>
            <c:bubble3D val="0"/>
            <c:spPr>
              <a:solidFill>
                <a:srgbClr val="CBCBC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5206-429B-AAD2-D351A5498895}"/>
              </c:ext>
            </c:extLst>
          </c:dPt>
          <c:dPt>
            <c:idx val="4"/>
            <c:bubble3D val="0"/>
            <c:spPr>
              <a:solidFill>
                <a:srgbClr val="9696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5206-429B-AAD2-D351A5498895}"/>
              </c:ext>
            </c:extLst>
          </c:dPt>
          <c:dPt>
            <c:idx val="5"/>
            <c:bubble3D val="0"/>
            <c:spPr>
              <a:solidFill>
                <a:srgbClr val="80808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5206-429B-AAD2-D351A5498895}"/>
              </c:ext>
            </c:extLst>
          </c:dPt>
          <c:dLbls>
            <c:dLbl>
              <c:idx val="0"/>
              <c:layout>
                <c:manualLayout>
                  <c:x val="6.0390763765541741E-2"/>
                  <c:y val="-7.521367521367521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206-429B-AAD2-D351A5498895}"/>
                </c:ext>
              </c:extLst>
            </c:dLbl>
            <c:dLbl>
              <c:idx val="1"/>
              <c:layout>
                <c:manualLayout>
                  <c:x val="6.3943161634103018E-2"/>
                  <c:y val="6.068376068376068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5206-429B-AAD2-D351A5498895}"/>
                </c:ext>
              </c:extLst>
            </c:dLbl>
            <c:dLbl>
              <c:idx val="2"/>
              <c:layout>
                <c:manualLayout>
                  <c:x val="2.1314387211367674E-2"/>
                  <c:y val="0.1350427350427350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5206-429B-AAD2-D351A5498895}"/>
                </c:ext>
              </c:extLst>
            </c:dLbl>
            <c:dLbl>
              <c:idx val="3"/>
              <c:layout>
                <c:manualLayout>
                  <c:x val="-3.6708111308466546E-2"/>
                  <c:y val="0.1316239316239316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5206-429B-AAD2-D351A5498895}"/>
                </c:ext>
              </c:extLst>
            </c:dLbl>
            <c:dLbl>
              <c:idx val="4"/>
              <c:layout>
                <c:manualLayout>
                  <c:x val="-6.3943161634103018E-2"/>
                  <c:y val="6.068376068376068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4-5206-429B-AAD2-D351A5498895}"/>
                </c:ext>
              </c:extLst>
            </c:dLbl>
            <c:dLbl>
              <c:idx val="5"/>
              <c:layout>
                <c:manualLayout>
                  <c:x val="-6.216696269982238E-2"/>
                  <c:y val="-7.179487179487179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5206-429B-AAD2-D351A549889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Sheet1!$A$1:$A$6</c:f>
              <c:numCache>
                <c:formatCode>General</c:formatCode>
                <c:ptCount val="6"/>
                <c:pt idx="0">
                  <c:v>28.000000000000004</c:v>
                </c:pt>
                <c:pt idx="1">
                  <c:v>13</c:v>
                </c:pt>
                <c:pt idx="2">
                  <c:v>11</c:v>
                </c:pt>
                <c:pt idx="3">
                  <c:v>8</c:v>
                </c:pt>
                <c:pt idx="4">
                  <c:v>11</c:v>
                </c:pt>
                <c:pt idx="5">
                  <c:v>28.999999999999996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06-429B-AAD2-D351A5498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7939609236234458"/>
          <c:y val="4.4444444444444446E-2"/>
          <c:w val="0.63114268798105377"/>
          <c:h val="0.9111111111111110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AFE2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1A1E-4E4F-A769-C06D352FC5C6}"/>
              </c:ext>
            </c:extLst>
          </c:dPt>
          <c:dPt>
            <c:idx val="1"/>
            <c:bubble3D val="0"/>
            <c:spPr>
              <a:solidFill>
                <a:srgbClr val="E7E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1A1E-4E4F-A769-C06D352FC5C6}"/>
              </c:ext>
            </c:extLst>
          </c:dPt>
          <c:dPt>
            <c:idx val="2"/>
            <c:bubble3D val="0"/>
            <c:spPr>
              <a:solidFill>
                <a:srgbClr val="C0C0C0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1A1E-4E4F-A769-C06D352FC5C6}"/>
              </c:ext>
            </c:extLst>
          </c:dPt>
          <c:dLbls>
            <c:dLbl>
              <c:idx val="0"/>
              <c:layout>
                <c:manualLayout>
                  <c:x val="8.348134991119005E-2"/>
                  <c:y val="-6.8376068376068376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1A1E-4E4F-A769-C06D352FC5C6}"/>
                </c:ext>
              </c:extLst>
            </c:dLbl>
            <c:dLbl>
              <c:idx val="1"/>
              <c:layout>
                <c:manualLayout>
                  <c:x val="-6.5719360568383664E-2"/>
                  <c:y val="5.726495726495726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1A1E-4E4F-A769-C06D352FC5C6}"/>
                </c:ext>
              </c:extLst>
            </c:dLbl>
            <c:dLbl>
              <c:idx val="2"/>
              <c:layout>
                <c:manualLayout>
                  <c:x val="-4.3812907045589107E-2"/>
                  <c:y val="-0.109401709401709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1A1E-4E4F-A769-C06D352FC5C6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Sheet1!$A$1:$A$3</c:f>
              <c:numCache>
                <c:formatCode>General</c:formatCode>
                <c:ptCount val="3"/>
                <c:pt idx="0">
                  <c:v>49</c:v>
                </c:pt>
                <c:pt idx="1">
                  <c:v>34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A1E-4E4F-A769-C06D352FC5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575068243858053"/>
          <c:y val="8.387096774193549E-2"/>
          <c:w val="0.46951774340309371"/>
          <c:h val="0.83225806451612905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CBCBC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5BB-4BA9-AA72-9E35CCBB8684}"/>
              </c:ext>
            </c:extLst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85BB-4BA9-AA72-9E35CCBB8684}"/>
              </c:ext>
            </c:extLst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85BB-4BA9-AA72-9E35CCBB8684}"/>
              </c:ext>
            </c:extLst>
          </c:dPt>
          <c:dLbls>
            <c:dLbl>
              <c:idx val="0"/>
              <c:layout>
                <c:manualLayout>
                  <c:x val="5.7324840764331211E-2"/>
                  <c:y val="-4.8387096774193551E-3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85BB-4BA9-AA72-9E35CCBB8684}"/>
                </c:ext>
              </c:extLst>
            </c:dLbl>
            <c:dLbl>
              <c:idx val="2"/>
              <c:layout>
                <c:manualLayout>
                  <c:x val="-4.4585987261146494E-2"/>
                  <c:y val="-3.0645161290322579E-2"/>
                </c:manualLayout>
              </c:layout>
              <c:numFmt formatCode="#,##0;&quot;-&quot;#,##0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85BB-4BA9-AA72-9E35CCBB8684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Sheet1!$A$1:$A$3</c:f>
              <c:numCache>
                <c:formatCode>General</c:formatCode>
                <c:ptCount val="3"/>
                <c:pt idx="0">
                  <c:v>50</c:v>
                </c:pt>
                <c:pt idx="1">
                  <c:v>10</c:v>
                </c:pt>
                <c:pt idx="2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BB-4BA9-AA72-9E35CCBB8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Broadband Speeds (Mbps)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7EF-2545-827E-959CD1C0EA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Pakistan</c:v>
                </c:pt>
                <c:pt idx="1">
                  <c:v>Ethiopia</c:v>
                </c:pt>
                <c:pt idx="2">
                  <c:v>Sri Lanka</c:v>
                </c:pt>
                <c:pt idx="3">
                  <c:v>India</c:v>
                </c:pt>
                <c:pt idx="4">
                  <c:v>Mexico</c:v>
                </c:pt>
                <c:pt idx="5">
                  <c:v>Brazil</c:v>
                </c:pt>
                <c:pt idx="6">
                  <c:v>France</c:v>
                </c:pt>
                <c:pt idx="7">
                  <c:v>Russia</c:v>
                </c:pt>
                <c:pt idx="8">
                  <c:v>Canada</c:v>
                </c:pt>
                <c:pt idx="9">
                  <c:v>UK</c:v>
                </c:pt>
                <c:pt idx="10">
                  <c:v>UAE</c:v>
                </c:pt>
                <c:pt idx="11">
                  <c:v>Chile</c:v>
                </c:pt>
                <c:pt idx="12">
                  <c:v>China</c:v>
                </c:pt>
                <c:pt idx="13">
                  <c:v>Norway</c:v>
                </c:pt>
                <c:pt idx="14">
                  <c:v>US</c:v>
                </c:pt>
                <c:pt idx="15">
                  <c:v>South Korea</c:v>
                </c:pt>
                <c:pt idx="16">
                  <c:v>Singapore</c:v>
                </c:pt>
              </c:strCache>
            </c:strRef>
          </c:cat>
          <c:val>
            <c:numRef>
              <c:f>Sheet1!$B$2:$B$18</c:f>
              <c:numCache>
                <c:formatCode>#,##0.0_);[Red]\(#,##0.0\)</c:formatCode>
                <c:ptCount val="17"/>
                <c:pt idx="0">
                  <c:v>8.7899999999999991</c:v>
                </c:pt>
                <c:pt idx="1">
                  <c:v>11.61</c:v>
                </c:pt>
                <c:pt idx="2">
                  <c:v>26.51</c:v>
                </c:pt>
                <c:pt idx="3">
                  <c:v>31.59</c:v>
                </c:pt>
                <c:pt idx="4">
                  <c:v>31.86</c:v>
                </c:pt>
                <c:pt idx="5">
                  <c:v>42.47</c:v>
                </c:pt>
                <c:pt idx="6">
                  <c:v>43.79</c:v>
                </c:pt>
                <c:pt idx="7">
                  <c:v>56.42</c:v>
                </c:pt>
                <c:pt idx="8">
                  <c:v>60.08</c:v>
                </c:pt>
                <c:pt idx="9">
                  <c:v>61.92</c:v>
                </c:pt>
                <c:pt idx="10">
                  <c:v>83.28</c:v>
                </c:pt>
                <c:pt idx="11">
                  <c:v>85.05</c:v>
                </c:pt>
                <c:pt idx="12">
                  <c:v>91.88</c:v>
                </c:pt>
                <c:pt idx="13">
                  <c:v>107.27</c:v>
                </c:pt>
                <c:pt idx="14">
                  <c:v>120</c:v>
                </c:pt>
                <c:pt idx="15">
                  <c:v>160</c:v>
                </c:pt>
                <c:pt idx="16">
                  <c:v>193.9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A4-D846-8F96-6568DBAD4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4404096"/>
        <c:axId val="264404880"/>
      </c:barChart>
      <c:catAx>
        <c:axId val="264404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404880"/>
        <c:crosses val="autoZero"/>
        <c:auto val="1"/>
        <c:lblAlgn val="ctr"/>
        <c:lblOffset val="100"/>
        <c:noMultiLvlLbl val="0"/>
      </c:catAx>
      <c:valAx>
        <c:axId val="264404880"/>
        <c:scaling>
          <c:orientation val="minMax"/>
          <c:min val="0"/>
        </c:scaling>
        <c:delete val="1"/>
        <c:axPos val="b"/>
        <c:numFmt formatCode="#,##0.0_);[Red]\(#,##0.0\)" sourceLinked="1"/>
        <c:majorTickMark val="none"/>
        <c:minorTickMark val="none"/>
        <c:tickLblPos val="nextTo"/>
        <c:crossAx val="26440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198AA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Broadband Speeds (Mbps)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3A3-B649-9D84-D0894CFA7AE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India</c:v>
                </c:pt>
                <c:pt idx="1">
                  <c:v>South Korea</c:v>
                </c:pt>
                <c:pt idx="2">
                  <c:v>UK</c:v>
                </c:pt>
                <c:pt idx="3">
                  <c:v>Brazil</c:v>
                </c:pt>
                <c:pt idx="4">
                  <c:v>France</c:v>
                </c:pt>
                <c:pt idx="5">
                  <c:v>Russia</c:v>
                </c:pt>
                <c:pt idx="6">
                  <c:v>Germany</c:v>
                </c:pt>
                <c:pt idx="7">
                  <c:v>Japan</c:v>
                </c:pt>
                <c:pt idx="8">
                  <c:v>USA</c:v>
                </c:pt>
                <c:pt idx="9">
                  <c:v>China</c:v>
                </c:pt>
              </c:strCache>
            </c:strRef>
          </c:cat>
          <c:val>
            <c:numRef>
              <c:f>Sheet1!$B$2:$B$11</c:f>
              <c:numCache>
                <c:formatCode>#,##0.0_);[Red]\(#,##0.0\)</c:formatCode>
                <c:ptCount val="10"/>
                <c:pt idx="0">
                  <c:v>19</c:v>
                </c:pt>
                <c:pt idx="1">
                  <c:v>21.5</c:v>
                </c:pt>
                <c:pt idx="2">
                  <c:v>27</c:v>
                </c:pt>
                <c:pt idx="3">
                  <c:v>28.5</c:v>
                </c:pt>
                <c:pt idx="4">
                  <c:v>29</c:v>
                </c:pt>
                <c:pt idx="5">
                  <c:v>32.5</c:v>
                </c:pt>
                <c:pt idx="6">
                  <c:v>34.5</c:v>
                </c:pt>
                <c:pt idx="7">
                  <c:v>39.5</c:v>
                </c:pt>
                <c:pt idx="8">
                  <c:v>112</c:v>
                </c:pt>
                <c:pt idx="9">
                  <c:v>440.5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0A4-D846-8F96-6568DBAD41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364190912"/>
        <c:axId val="227324024"/>
      </c:barChart>
      <c:catAx>
        <c:axId val="364190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7324024"/>
        <c:crosses val="autoZero"/>
        <c:auto val="1"/>
        <c:lblAlgn val="ctr"/>
        <c:lblOffset val="100"/>
        <c:noMultiLvlLbl val="0"/>
      </c:catAx>
      <c:valAx>
        <c:axId val="227324024"/>
        <c:scaling>
          <c:orientation val="minMax"/>
          <c:min val="0"/>
        </c:scaling>
        <c:delete val="1"/>
        <c:axPos val="b"/>
        <c:numFmt formatCode="#,##0.0_);[Red]\(#,##0.0\)" sourceLinked="1"/>
        <c:majorTickMark val="none"/>
        <c:minorTickMark val="none"/>
        <c:tickLblPos val="nextTo"/>
        <c:crossAx val="36419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198AA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Desktop Usage (%)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593-A741-938C-978DD7B0276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Sheet1!$A$2:$A$18</c:f>
              <c:strCache>
                <c:ptCount val="17"/>
                <c:pt idx="0">
                  <c:v>India</c:v>
                </c:pt>
                <c:pt idx="1">
                  <c:v>Pakistan</c:v>
                </c:pt>
                <c:pt idx="2">
                  <c:v>Ethiopia</c:v>
                </c:pt>
                <c:pt idx="3">
                  <c:v>China</c:v>
                </c:pt>
                <c:pt idx="4">
                  <c:v>Sri Lanka</c:v>
                </c:pt>
                <c:pt idx="5">
                  <c:v>Singapore</c:v>
                </c:pt>
                <c:pt idx="6">
                  <c:v>Worldwide</c:v>
                </c:pt>
                <c:pt idx="7">
                  <c:v>UAE</c:v>
                </c:pt>
                <c:pt idx="8">
                  <c:v>UK</c:v>
                </c:pt>
                <c:pt idx="9">
                  <c:v>South Korea</c:v>
                </c:pt>
                <c:pt idx="10">
                  <c:v>US</c:v>
                </c:pt>
                <c:pt idx="11">
                  <c:v>Canada</c:v>
                </c:pt>
                <c:pt idx="12">
                  <c:v>Mexico</c:v>
                </c:pt>
                <c:pt idx="13">
                  <c:v>Japan</c:v>
                </c:pt>
                <c:pt idx="14">
                  <c:v>Norway</c:v>
                </c:pt>
                <c:pt idx="15">
                  <c:v>Brazil</c:v>
                </c:pt>
                <c:pt idx="16">
                  <c:v>Russia</c:v>
                </c:pt>
              </c:strCache>
            </c:strRef>
          </c:cat>
          <c:val>
            <c:numRef>
              <c:f>Sheet1!$B$2:$B$18</c:f>
              <c:numCache>
                <c:formatCode>#,##0.0_);[Red]\(#,##0.0\)</c:formatCode>
                <c:ptCount val="17"/>
                <c:pt idx="0">
                  <c:v>23.08</c:v>
                </c:pt>
                <c:pt idx="1">
                  <c:v>25.63</c:v>
                </c:pt>
                <c:pt idx="2">
                  <c:v>27.22</c:v>
                </c:pt>
                <c:pt idx="3">
                  <c:v>32.979999999999997</c:v>
                </c:pt>
                <c:pt idx="4">
                  <c:v>34.9</c:v>
                </c:pt>
                <c:pt idx="5">
                  <c:v>42.15</c:v>
                </c:pt>
                <c:pt idx="6">
                  <c:v>44.57</c:v>
                </c:pt>
                <c:pt idx="7">
                  <c:v>46.33</c:v>
                </c:pt>
                <c:pt idx="8">
                  <c:v>47.12</c:v>
                </c:pt>
                <c:pt idx="9">
                  <c:v>47.52</c:v>
                </c:pt>
                <c:pt idx="10">
                  <c:v>47.68</c:v>
                </c:pt>
                <c:pt idx="11">
                  <c:v>52.84</c:v>
                </c:pt>
                <c:pt idx="12">
                  <c:v>58.15</c:v>
                </c:pt>
                <c:pt idx="13">
                  <c:v>59.85</c:v>
                </c:pt>
                <c:pt idx="14">
                  <c:v>61.94</c:v>
                </c:pt>
                <c:pt idx="15">
                  <c:v>71.510000000000005</c:v>
                </c:pt>
                <c:pt idx="16">
                  <c:v>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BCB-4E9D-AA0F-D0C2284391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64404096"/>
        <c:axId val="264404880"/>
      </c:barChart>
      <c:catAx>
        <c:axId val="264404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4404880"/>
        <c:crosses val="autoZero"/>
        <c:auto val="1"/>
        <c:lblAlgn val="ctr"/>
        <c:lblOffset val="100"/>
        <c:noMultiLvlLbl val="0"/>
      </c:catAx>
      <c:valAx>
        <c:axId val="264404880"/>
        <c:scaling>
          <c:orientation val="minMax"/>
          <c:max val="85"/>
          <c:min val="0"/>
        </c:scaling>
        <c:delete val="1"/>
        <c:axPos val="b"/>
        <c:numFmt formatCode="#,##0.0_);[Red]\(#,##0.0\)" sourceLinked="1"/>
        <c:majorTickMark val="out"/>
        <c:minorTickMark val="none"/>
        <c:tickLblPos val="nextTo"/>
        <c:crossAx val="264404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198AA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Blank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Rev</c:v>
                </c:pt>
                <c:pt idx="1">
                  <c:v>Discounts</c:v>
                </c:pt>
                <c:pt idx="2">
                  <c:v>Teacher Cost</c:v>
                </c:pt>
                <c:pt idx="3">
                  <c:v>Gross Margin</c:v>
                </c:pt>
                <c:pt idx="4">
                  <c:v>Ops Cost</c:v>
                </c:pt>
                <c:pt idx="5">
                  <c:v>CAC</c:v>
                </c:pt>
                <c:pt idx="6">
                  <c:v>Var Margin</c:v>
                </c:pt>
              </c:strCache>
            </c:strRef>
          </c:cat>
          <c:val>
            <c:numRef>
              <c:f>Sheet1!$B$2:$B$8</c:f>
              <c:numCache>
                <c:formatCode>0</c:formatCode>
                <c:ptCount val="7"/>
                <c:pt idx="1">
                  <c:v>483.57709632179848</c:v>
                </c:pt>
                <c:pt idx="2">
                  <c:v>175.11762409825633</c:v>
                </c:pt>
                <c:pt idx="3">
                  <c:v>0</c:v>
                </c:pt>
                <c:pt idx="4">
                  <c:v>123.53057424282831</c:v>
                </c:pt>
                <c:pt idx="5">
                  <c:v>51.592065217244894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66-49F6-98BC-BAE85AD1DA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rgbClr val="D9D9D9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D85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866-49F6-98BC-BAE85AD1DACA}"/>
              </c:ext>
            </c:extLst>
          </c:dPt>
          <c:dPt>
            <c:idx val="3"/>
            <c:invertIfNegative val="0"/>
            <c:bubble3D val="0"/>
            <c:spPr>
              <a:solidFill>
                <a:srgbClr val="3D85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66-49F6-98BC-BAE85AD1DACA}"/>
              </c:ext>
            </c:extLst>
          </c:dPt>
          <c:dPt>
            <c:idx val="6"/>
            <c:invertIfNegative val="0"/>
            <c:bubble3D val="0"/>
            <c:spPr>
              <a:solidFill>
                <a:srgbClr val="3D85C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866-49F6-98BC-BAE85AD1DACA}"/>
              </c:ext>
            </c:extLst>
          </c:dPt>
          <c:cat>
            <c:strRef>
              <c:f>Sheet1!$A$2:$A$8</c:f>
              <c:strCache>
                <c:ptCount val="7"/>
                <c:pt idx="0">
                  <c:v>Rev</c:v>
                </c:pt>
                <c:pt idx="1">
                  <c:v>Discounts</c:v>
                </c:pt>
                <c:pt idx="2">
                  <c:v>Teacher Cost</c:v>
                </c:pt>
                <c:pt idx="3">
                  <c:v>Gross Margin</c:v>
                </c:pt>
                <c:pt idx="4">
                  <c:v>Ops Cost</c:v>
                </c:pt>
                <c:pt idx="5">
                  <c:v>CAC</c:v>
                </c:pt>
                <c:pt idx="6">
                  <c:v>Var Margin</c:v>
                </c:pt>
              </c:strCache>
            </c:strRef>
          </c:cat>
          <c:val>
            <c:numRef>
              <c:f>Sheet1!$C$2:$C$8</c:f>
              <c:numCache>
                <c:formatCode>0</c:formatCode>
                <c:ptCount val="7"/>
                <c:pt idx="0">
                  <c:v>553.98911252354048</c:v>
                </c:pt>
                <c:pt idx="1">
                  <c:v>70.412016201741991</c:v>
                </c:pt>
                <c:pt idx="2">
                  <c:v>308.45947222354215</c:v>
                </c:pt>
                <c:pt idx="3">
                  <c:v>175.11762409825633</c:v>
                </c:pt>
                <c:pt idx="4">
                  <c:v>51.58704985542802</c:v>
                </c:pt>
                <c:pt idx="5">
                  <c:v>71.938509025583414</c:v>
                </c:pt>
                <c:pt idx="6">
                  <c:v>51.592065217244894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66-49F6-98BC-BAE85AD1DA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100"/>
        <c:axId val="547104648"/>
        <c:axId val="547103336"/>
      </c:barChart>
      <c:catAx>
        <c:axId val="547104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2"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7103336"/>
        <c:crosses val="autoZero"/>
        <c:auto val="1"/>
        <c:lblAlgn val="ctr"/>
        <c:lblOffset val="100"/>
        <c:noMultiLvlLbl val="0"/>
      </c:catAx>
      <c:valAx>
        <c:axId val="547103336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extTo"/>
        <c:crossAx val="547104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616933096506806"/>
          <c:y val="5.0583657587548639E-2"/>
          <c:w val="0.54706927175843689"/>
          <c:h val="0.89883268482490275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007AB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C4EA-4F79-B907-8C4C34D40FCC}"/>
              </c:ext>
            </c:extLst>
          </c:dPt>
          <c:dPt>
            <c:idx val="1"/>
            <c:bubble3D val="0"/>
            <c:spPr>
              <a:solidFill>
                <a:srgbClr val="AFE2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4EA-4F79-B907-8C4C34D40FCC}"/>
              </c:ext>
            </c:extLst>
          </c:dPt>
          <c:dPt>
            <c:idx val="2"/>
            <c:bubble3D val="0"/>
            <c:spPr>
              <a:solidFill>
                <a:srgbClr val="E7E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C4EA-4F79-B907-8C4C34D40FCC}"/>
              </c:ext>
            </c:extLst>
          </c:dPt>
          <c:dPt>
            <c:idx val="3"/>
            <c:bubble3D val="0"/>
            <c:spPr>
              <a:solidFill>
                <a:srgbClr val="CBCBC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C4EA-4F79-B907-8C4C34D40FCC}"/>
              </c:ext>
            </c:extLst>
          </c:dPt>
          <c:dLbls>
            <c:dLbl>
              <c:idx val="0"/>
              <c:layout>
                <c:manualLayout>
                  <c:x val="3.2563647128478389E-2"/>
                  <c:y val="-9.4357976653696496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C4EA-4F79-B907-8C4C34D40FCC}"/>
                </c:ext>
              </c:extLst>
            </c:dLbl>
            <c:dLbl>
              <c:idx val="1"/>
              <c:layout>
                <c:manualLayout>
                  <c:x val="5.3878034339846066E-2"/>
                  <c:y val="2.9182879377431907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C4EA-4F79-B907-8C4C34D40FCC}"/>
                </c:ext>
              </c:extLst>
            </c:dLbl>
            <c:dLbl>
              <c:idx val="2"/>
              <c:layout>
                <c:manualLayout>
                  <c:x val="-3.8484310242747191E-2"/>
                  <c:y val="7.3929961089494164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C4EA-4F79-B907-8C4C34D40FCC}"/>
                </c:ext>
              </c:extLst>
            </c:dLbl>
            <c:dLbl>
              <c:idx val="3"/>
              <c:layout>
                <c:manualLayout>
                  <c:x val="-3.9076376554174071E-2"/>
                  <c:y val="-7.9766536964980539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C4EA-4F79-B907-8C4C34D40FCC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Sheet1!$A$1:$A$4</c:f>
              <c:numCache>
                <c:formatCode>General</c:formatCode>
                <c:ptCount val="4"/>
                <c:pt idx="0">
                  <c:v>17</c:v>
                </c:pt>
                <c:pt idx="1">
                  <c:v>27</c:v>
                </c:pt>
                <c:pt idx="2">
                  <c:v>34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4EA-4F79-B907-8C4C34D40F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202486678507991"/>
          <c:y val="5.0583657587548639E-2"/>
          <c:w val="0.54706927175843689"/>
          <c:h val="0.89883268482490275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007AB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749E-45FB-BB3F-D2C24E1F9F89}"/>
              </c:ext>
            </c:extLst>
          </c:dPt>
          <c:dPt>
            <c:idx val="1"/>
            <c:bubble3D val="0"/>
            <c:spPr>
              <a:solidFill>
                <a:srgbClr val="AFE2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749E-45FB-BB3F-D2C24E1F9F89}"/>
              </c:ext>
            </c:extLst>
          </c:dPt>
          <c:dPt>
            <c:idx val="2"/>
            <c:bubble3D val="0"/>
            <c:spPr>
              <a:solidFill>
                <a:srgbClr val="E7E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749E-45FB-BB3F-D2C24E1F9F89}"/>
              </c:ext>
            </c:extLst>
          </c:dPt>
          <c:dPt>
            <c:idx val="3"/>
            <c:bubble3D val="0"/>
            <c:spPr>
              <a:solidFill>
                <a:srgbClr val="CBCBC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749E-45FB-BB3F-D2C24E1F9F89}"/>
              </c:ext>
            </c:extLst>
          </c:dPt>
          <c:dPt>
            <c:idx val="4"/>
            <c:bubble3D val="0"/>
            <c:spPr>
              <a:solidFill>
                <a:srgbClr val="9696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749E-45FB-BB3F-D2C24E1F9F89}"/>
              </c:ext>
            </c:extLst>
          </c:dPt>
          <c:dLbls>
            <c:dLbl>
              <c:idx val="0"/>
              <c:layout>
                <c:manualLayout>
                  <c:x val="6.15748963883955E-2"/>
                  <c:y val="2.9182879377431907E-3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749E-45FB-BB3F-D2C24E1F9F89}"/>
                </c:ext>
              </c:extLst>
            </c:dLbl>
            <c:dLbl>
              <c:idx val="1"/>
              <c:layout>
                <c:manualLayout>
                  <c:x val="-3.4931912374185907E-2"/>
                  <c:y val="8.268482490272373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749E-45FB-BB3F-D2C24E1F9F89}"/>
                </c:ext>
              </c:extLst>
            </c:dLbl>
            <c:dLbl>
              <c:idx val="2"/>
              <c:layout>
                <c:manualLayout>
                  <c:x val="-5.6246299585553584E-2"/>
                  <c:y val="-2.723735408560311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749E-45FB-BB3F-D2C24E1F9F89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Sheet1!$A$1:$A$5</c:f>
              <c:numCache>
                <c:formatCode>General</c:formatCode>
                <c:ptCount val="5"/>
                <c:pt idx="0">
                  <c:v>52</c:v>
                </c:pt>
                <c:pt idx="1">
                  <c:v>15</c:v>
                </c:pt>
                <c:pt idx="2">
                  <c:v>24</c:v>
                </c:pt>
                <c:pt idx="3">
                  <c:v>5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49E-45FB-BB3F-D2C24E1F9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2616933096506806"/>
          <c:y val="5.0583657587548639E-2"/>
          <c:w val="0.54706927175843689"/>
          <c:h val="0.89883268482490275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007AB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9552-AC45-9DAE-888052E122A1}"/>
              </c:ext>
            </c:extLst>
          </c:dPt>
          <c:dPt>
            <c:idx val="1"/>
            <c:bubble3D val="0"/>
            <c:spPr>
              <a:solidFill>
                <a:srgbClr val="AFE2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9552-AC45-9DAE-888052E122A1}"/>
              </c:ext>
            </c:extLst>
          </c:dPt>
          <c:dPt>
            <c:idx val="2"/>
            <c:bubble3D val="0"/>
            <c:spPr>
              <a:solidFill>
                <a:srgbClr val="E7E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5-9552-AC45-9DAE-888052E122A1}"/>
              </c:ext>
            </c:extLst>
          </c:dPt>
          <c:dPt>
            <c:idx val="3"/>
            <c:bubble3D val="0"/>
            <c:spPr>
              <a:solidFill>
                <a:srgbClr val="CBCBC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7-9552-AC45-9DAE-888052E122A1}"/>
              </c:ext>
            </c:extLst>
          </c:dPt>
          <c:dLbls>
            <c:dLbl>
              <c:idx val="0"/>
              <c:layout>
                <c:manualLayout>
                  <c:x val="3.2563647128478389E-2"/>
                  <c:y val="-9.4357976653696496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9552-AC45-9DAE-888052E122A1}"/>
                </c:ext>
              </c:extLst>
            </c:dLbl>
            <c:dLbl>
              <c:idx val="1"/>
              <c:layout>
                <c:manualLayout>
                  <c:x val="5.3878034339846066E-2"/>
                  <c:y val="2.9182879377431907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9552-AC45-9DAE-888052E122A1}"/>
                </c:ext>
              </c:extLst>
            </c:dLbl>
            <c:dLbl>
              <c:idx val="2"/>
              <c:layout>
                <c:manualLayout>
                  <c:x val="-3.8484310242747191E-2"/>
                  <c:y val="7.3929961089494164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5-9552-AC45-9DAE-888052E122A1}"/>
                </c:ext>
              </c:extLst>
            </c:dLbl>
            <c:dLbl>
              <c:idx val="3"/>
              <c:layout>
                <c:manualLayout>
                  <c:x val="-3.9076376554174071E-2"/>
                  <c:y val="-7.9766536964980539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7-9552-AC45-9DAE-888052E122A1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Sheet1!$A$1:$A$4</c:f>
              <c:numCache>
                <c:formatCode>General</c:formatCode>
                <c:ptCount val="4"/>
                <c:pt idx="0">
                  <c:v>5</c:v>
                </c:pt>
                <c:pt idx="1">
                  <c:v>18</c:v>
                </c:pt>
                <c:pt idx="2">
                  <c:v>30</c:v>
                </c:pt>
                <c:pt idx="3">
                  <c:v>47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Sheet1!$A$1:$A$0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8-9552-AC45-9DAE-888052E122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413262285375961"/>
          <c:y val="4.4444444444444446E-2"/>
          <c:w val="0.63114268798105377"/>
          <c:h val="0.91111111111111109"/>
        </c:manualLayout>
      </c:layout>
      <c:pieChart>
        <c:varyColors val="0"/>
        <c:ser>
          <c:idx val="0"/>
          <c:order val="0"/>
          <c:dPt>
            <c:idx val="0"/>
            <c:bubble3D val="0"/>
            <c:spPr>
              <a:solidFill>
                <a:srgbClr val="AFE2FF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0-20EB-4DDD-BC70-BD15F01EACAF}"/>
              </c:ext>
            </c:extLst>
          </c:dPt>
          <c:dPt>
            <c:idx val="1"/>
            <c:bubble3D val="0"/>
            <c:spPr>
              <a:solidFill>
                <a:srgbClr val="007ABC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0EB-4DDD-BC70-BD15F01EACAF}"/>
              </c:ext>
            </c:extLst>
          </c:dPt>
          <c:dPt>
            <c:idx val="2"/>
            <c:bubble3D val="0"/>
            <c:spPr>
              <a:solidFill>
                <a:srgbClr val="E7E7E7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2-20EB-4DDD-BC70-BD15F01EACAF}"/>
              </c:ext>
            </c:extLst>
          </c:dPt>
          <c:dPt>
            <c:idx val="3"/>
            <c:bubble3D val="0"/>
            <c:spPr>
              <a:solidFill>
                <a:srgbClr val="CBCBCB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20EB-4DDD-BC70-BD15F01EACAF}"/>
              </c:ext>
            </c:extLst>
          </c:dPt>
          <c:dPt>
            <c:idx val="4"/>
            <c:bubble3D val="0"/>
            <c:spPr>
              <a:solidFill>
                <a:srgbClr val="969696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4-20EB-4DDD-BC70-BD15F01EACAF}"/>
              </c:ext>
            </c:extLst>
          </c:dPt>
          <c:dLbls>
            <c:dLbl>
              <c:idx val="0"/>
              <c:layout>
                <c:manualLayout>
                  <c:x val="2.3090586145648313E-2"/>
                  <c:y val="-0.1504273504273504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20EB-4DDD-BC70-BD15F01EACAF}"/>
                </c:ext>
              </c:extLst>
            </c:dLbl>
            <c:dLbl>
              <c:idx val="1"/>
              <c:layout>
                <c:manualLayout>
                  <c:x val="7.7560686796921255E-2"/>
                  <c:y val="-2.8205128205128206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0EB-4DDD-BC70-BD15F01EACAF}"/>
                </c:ext>
              </c:extLst>
            </c:dLbl>
            <c:dLbl>
              <c:idx val="2"/>
              <c:layout>
                <c:manualLayout>
                  <c:x val="-2.8419182948490232E-2"/>
                  <c:y val="0.12564102564102564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2-20EB-4DDD-BC70-BD15F01EACAF}"/>
                </c:ext>
              </c:extLst>
            </c:dLbl>
            <c:dLbl>
              <c:idx val="3"/>
              <c:layout>
                <c:manualLayout>
                  <c:x val="-6.3351095322676146E-2"/>
                  <c:y val="-6.8376068376068383E-2"/>
                </c:manualLayout>
              </c:layout>
              <c:numFmt formatCode="#,##0&quot;%&quot;;&quot;-&quot;#,##0&quot;%&quot;" sourceLinked="0"/>
              <c:spPr>
                <a:noFill/>
                <a:ln>
                  <a:noFill/>
                </a:ln>
              </c:spPr>
              <c:txPr>
                <a:bodyPr wrap="none"/>
                <a:lstStyle/>
                <a:p>
                  <a:pPr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  <a:sym typeface="+mn-lt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3-20EB-4DDD-BC70-BD15F01EACA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Sheet1!$A$1:$A$5</c:f>
              <c:numCache>
                <c:formatCode>General</c:formatCode>
                <c:ptCount val="5"/>
                <c:pt idx="0">
                  <c:v>7.0000000000000009</c:v>
                </c:pt>
                <c:pt idx="1">
                  <c:v>28.999999999999996</c:v>
                </c:pt>
                <c:pt idx="2">
                  <c:v>38</c:v>
                </c:pt>
                <c:pt idx="3">
                  <c:v>22</c:v>
                </c:pt>
                <c:pt idx="4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EB-4DDD-BC70-BD15F01EAC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0"/>
    <c:dispBlanksAs val="gap"/>
    <c:showDLblsOverMax val="1"/>
  </c:char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5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4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1397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429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77B3EC-9030-EF4A-8786-F99838D231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9721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057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68523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6" name="Google Shape;956;p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117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5592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086" name="Google Shape;10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516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589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33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86" name="Google Shape;10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7" name="Google Shape;1087;p1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396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274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97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5" name="Google Shape;955;p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56" name="Google Shape;956;p6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29288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2006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:notes"/>
          <p:cNvSpPr txBox="1">
            <a:spLocks noGrp="1"/>
          </p:cNvSpPr>
          <p:nvPr>
            <p:ph type="sldNum" idx="12"/>
          </p:nvPr>
        </p:nvSpPr>
        <p:spPr>
          <a:xfrm>
            <a:off x="6629399" y="9105739"/>
            <a:ext cx="685801" cy="495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1150" tIns="50575" rIns="191425" bIns="5057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22" name="Google Shape;9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42950" y="719138"/>
            <a:ext cx="58293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3" name="Google Shape;923;p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00" tIns="47850" rIns="95700" bIns="47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719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6.xml"/><Relationship Id="rId7" Type="http://schemas.openxmlformats.org/officeDocument/2006/relationships/oleObject" Target="../embeddings/oleObject1.bin"/><Relationship Id="rId2" Type="http://schemas.openxmlformats.org/officeDocument/2006/relationships/tags" Target="../tags/tag5.xml"/><Relationship Id="rId1" Type="http://schemas.openxmlformats.org/officeDocument/2006/relationships/vmlDrawing" Target="../drawings/vmlDrawing1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8.xml"/><Relationship Id="rId4" Type="http://schemas.openxmlformats.org/officeDocument/2006/relationships/tags" Target="../tags/tag7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2.xml"/><Relationship Id="rId7" Type="http://schemas.openxmlformats.org/officeDocument/2006/relationships/oleObject" Target="../embeddings/oleObject2.bin"/><Relationship Id="rId2" Type="http://schemas.openxmlformats.org/officeDocument/2006/relationships/tags" Target="../tags/tag11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4.xml"/><Relationship Id="rId4" Type="http://schemas.openxmlformats.org/officeDocument/2006/relationships/tags" Target="../tags/tag1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ags" Target="../tags/tag17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19.xml"/><Relationship Id="rId7" Type="http://schemas.openxmlformats.org/officeDocument/2006/relationships/oleObject" Target="../embeddings/oleObject3.bin"/><Relationship Id="rId2" Type="http://schemas.openxmlformats.org/officeDocument/2006/relationships/tags" Target="../tags/tag18.xml"/><Relationship Id="rId1" Type="http://schemas.openxmlformats.org/officeDocument/2006/relationships/vmlDrawing" Target="../drawings/vmlDrawing3.v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7.xml"/><Relationship Id="rId7" Type="http://schemas.openxmlformats.org/officeDocument/2006/relationships/oleObject" Target="../embeddings/oleObject5.bin"/><Relationship Id="rId2" Type="http://schemas.openxmlformats.org/officeDocument/2006/relationships/tags" Target="../tags/tag26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29.xml"/><Relationship Id="rId4" Type="http://schemas.openxmlformats.org/officeDocument/2006/relationships/tags" Target="../tags/tag2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ubtitle" userDrawn="1">
  <p:cSld name="Title and Subtitl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F30D555-AB14-4992-895E-AC249A07923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65361" y="7055697"/>
            <a:ext cx="11533072" cy="3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78C51-F4FA-40F4-8F63-D28A5CCF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63" y="3533616"/>
            <a:ext cx="9131298" cy="49244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9E797B4-22A0-436F-9A96-855B48DFEA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56323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think-cell Slide" r:id="rId7" imgW="359" imgH="360" progId="TCLayout.ActiveDocument.1">
                  <p:embed/>
                </p:oleObj>
              </mc:Choice>
              <mc:Fallback>
                <p:oleObj name="think-cell Slide" r:id="rId7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12FD039-1931-40B7-8995-00E89D1DE61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anose="020B0604020202020204" charset="0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FD0763D-1013-4341-BC76-E26991D17B9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EEE0D42-DC97-4AC1-93C9-08FA84BD4DA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1474" y="2012414"/>
            <a:ext cx="10556677" cy="47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41474" y="7006699"/>
            <a:ext cx="275391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54376" y="7006699"/>
            <a:ext cx="413087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2C757-FE2B-491D-ADCB-F69BE77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oogle Shape;13;p2">
            <a:extLst>
              <a:ext uri="{FF2B5EF4-FFF2-40B4-BE49-F238E27FC236}">
                <a16:creationId xmlns:a16="http://schemas.microsoft.com/office/drawing/2014/main" id="{CFACC701-F750-4E84-8BE3-DCE859E129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-9180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65361" y="7055697"/>
            <a:ext cx="11533072" cy="3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1675" y="87450"/>
            <a:ext cx="3141034" cy="1055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89562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9E797B4-22A0-436F-9A96-855B48DFEA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9" name="think-cell Slide" r:id="rId7" imgW="359" imgH="360" progId="TCLayout.ActiveDocument.1">
                  <p:embed/>
                </p:oleObj>
              </mc:Choice>
              <mc:Fallback>
                <p:oleObj name="think-cell Slide" r:id="rId7" imgW="359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9E797B4-22A0-436F-9A96-855B48DFEA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12FD039-1931-40B7-8995-00E89D1DE61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anose="020B0604020202020204" charset="0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FD0763D-1013-4341-BC76-E26991D17B9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EEE0D42-DC97-4AC1-93C9-08FA84BD4DA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1474" y="2012414"/>
            <a:ext cx="10556677" cy="47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41474" y="7006699"/>
            <a:ext cx="275391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54376" y="7006699"/>
            <a:ext cx="413087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2C757-FE2B-491D-ADCB-F69BE77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oogle Shape;13;p2">
            <a:extLst>
              <a:ext uri="{FF2B5EF4-FFF2-40B4-BE49-F238E27FC236}">
                <a16:creationId xmlns:a16="http://schemas.microsoft.com/office/drawing/2014/main" id="{CFACC701-F750-4E84-8BE3-DCE859E129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Subtitle" userDrawn="1">
  <p:cSld name="Title and Subtitl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F30D555-AB14-4992-895E-AC249A07923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914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65361" y="7055697"/>
            <a:ext cx="11533072" cy="3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78C51-F4FA-40F4-8F63-D28A5CCF4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64" y="3577604"/>
            <a:ext cx="9131298" cy="44845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15528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9E797B4-22A0-436F-9A96-855B48DFEA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16" name="think-cell Slide" r:id="rId7" imgW="359" imgH="360" progId="TCLayout.ActiveDocument.1">
                  <p:embed/>
                </p:oleObj>
              </mc:Choice>
              <mc:Fallback>
                <p:oleObj name="think-cell Slide" r:id="rId7" imgW="359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9E797B4-22A0-436F-9A96-855B48DFEA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12FD039-1931-40B7-8995-00E89D1DE61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914" b="1" i="0" baseline="0" dirty="0">
              <a:latin typeface="Helvetica Neue" panose="020B0604020202020204" charset="0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FD0763D-1013-4341-BC76-E26991D17B9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914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EEE0D42-DC97-4AC1-93C9-08FA84BD4DA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914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1474" y="2012414"/>
            <a:ext cx="10556677" cy="47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16390" lvl="0" indent="-312292" algn="l">
              <a:lnSpc>
                <a:spcPct val="90000"/>
              </a:lnSpc>
              <a:spcBef>
                <a:spcPts val="91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32779" lvl="1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249169" lvl="2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65557" lvl="3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081947" lvl="4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498337" lvl="5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914726" lvl="6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331116" lvl="7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747505" lvl="8" indent="-312292" algn="l">
              <a:lnSpc>
                <a:spcPct val="90000"/>
              </a:lnSpc>
              <a:spcBef>
                <a:spcPts val="457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41474" y="7006700"/>
            <a:ext cx="275391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54376" y="7006700"/>
            <a:ext cx="413087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2C757-FE2B-491D-ADCB-F69BE77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oogle Shape;13;p2">
            <a:extLst>
              <a:ext uri="{FF2B5EF4-FFF2-40B4-BE49-F238E27FC236}">
                <a16:creationId xmlns:a16="http://schemas.microsoft.com/office/drawing/2014/main" id="{CFACC701-F750-4E84-8BE3-DCE859E129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749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1_Title and Subtitle">
    <p:bg>
      <p:bgPr>
        <a:solidFill>
          <a:srgbClr val="FFFFFF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-9180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465361" y="7055697"/>
            <a:ext cx="11533072" cy="37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73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11675" y="87451"/>
            <a:ext cx="3141034" cy="1055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21086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userDrawn="1">
  <p:cSld name="Title and Conte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9E797B4-22A0-436F-9A96-855B48DFEA8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111" name="think-cell Slide" r:id="rId7" imgW="359" imgH="360" progId="TCLayout.ActiveDocument.1">
                  <p:embed/>
                </p:oleObj>
              </mc:Choice>
              <mc:Fallback>
                <p:oleObj name="think-cell Slide" r:id="rId7" imgW="359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9E797B4-22A0-436F-9A96-855B48DFEA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D12FD039-1931-40B7-8995-00E89D1DE61A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anose="020B0604020202020204" charset="0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5FD0763D-1013-4341-BC76-E26991D17B90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EEE0D42-DC97-4AC1-93C9-08FA84BD4DA9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1474" y="2012414"/>
            <a:ext cx="10556677" cy="4796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41474" y="7006699"/>
            <a:ext cx="2753916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54376" y="7006699"/>
            <a:ext cx="4130873" cy="40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72C757-FE2B-491D-ADCB-F69BE7729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Google Shape;13;p2">
            <a:extLst>
              <a:ext uri="{FF2B5EF4-FFF2-40B4-BE49-F238E27FC236}">
                <a16:creationId xmlns:a16="http://schemas.microsoft.com/office/drawing/2014/main" id="{CFACC701-F750-4E84-8BE3-DCE859E129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tags" Target="../tags/tag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vmlDrawing" Target="../drawings/vmlDrawing4.vml"/><Relationship Id="rId7" Type="http://schemas.openxmlformats.org/officeDocument/2006/relationships/tags" Target="../tags/tag25.xml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267C00B-F383-46D6-A857-B82665CAB8F1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FBD8102-02D8-4F55-B515-BB1636FE1A29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2870" y="1438277"/>
            <a:ext cx="11435430" cy="5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7098" algn="l" rtl="0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2811"/>
              <a:buFont typeface="Arial"/>
              <a:buChar char="•"/>
              <a:defRPr sz="28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571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409"/>
              <a:buFont typeface="Arial"/>
              <a:buChar char="•"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6108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008"/>
              <a:buFont typeface="Arial"/>
              <a:buChar char="•"/>
              <a:defRPr sz="20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340AD2-B43F-41DE-8C7E-7B4157879E52}"/>
              </a:ext>
            </a:extLst>
          </p:cNvPr>
          <p:cNvCxnSpPr/>
          <p:nvPr userDrawn="1"/>
        </p:nvCxnSpPr>
        <p:spPr>
          <a:xfrm>
            <a:off x="0" y="1295400"/>
            <a:ext cx="12239625" cy="0"/>
          </a:xfrm>
          <a:prstGeom prst="line">
            <a:avLst/>
          </a:prstGeom>
          <a:ln>
            <a:solidFill>
              <a:srgbClr val="007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BC36FC6-52F3-4D05-81DE-D8A2BB21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701356"/>
            <a:ext cx="11417298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Google Shape;13;p2">
            <a:extLst>
              <a:ext uri="{FF2B5EF4-FFF2-40B4-BE49-F238E27FC236}">
                <a16:creationId xmlns:a16="http://schemas.microsoft.com/office/drawing/2014/main" id="{3B8DC996-44A6-4E22-991A-107DD95B87F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741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1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855">
          <p15:clr>
            <a:srgbClr val="FDE53C"/>
          </p15:clr>
        </p15:guide>
        <p15:guide id="3" pos="145">
          <p15:clr>
            <a:srgbClr val="5ACBF0"/>
          </p15:clr>
        </p15:guide>
        <p15:guide id="4" orient="horz" pos="79">
          <p15:clr>
            <a:srgbClr val="5ACBF0"/>
          </p15:clr>
        </p15:guide>
        <p15:guide id="5" pos="7565">
          <p15:clr>
            <a:srgbClr val="5ACBF0"/>
          </p15:clr>
        </p15:guide>
        <p15:guide id="6" orient="horz" pos="4683">
          <p15:clr>
            <a:srgbClr val="5ACBF0"/>
          </p15:clr>
        </p15:guide>
        <p15:guide id="7" pos="3927">
          <p15:clr>
            <a:srgbClr val="F26B43"/>
          </p15:clr>
        </p15:guide>
        <p15:guide id="8" pos="293">
          <p15:clr>
            <a:srgbClr val="5ACBF0"/>
          </p15:clr>
        </p15:guide>
        <p15:guide id="9" orient="horz" pos="4360">
          <p15:clr>
            <a:srgbClr val="5ACBF0"/>
          </p15:clr>
        </p15:guide>
        <p15:guide id="10" orient="horz" pos="4445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267C00B-F383-46D6-A857-B82665CAB8F1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FBD8102-02D8-4F55-B515-BB1636FE1A29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2870" y="1438277"/>
            <a:ext cx="11435430" cy="5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7098" algn="l" rtl="0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2811"/>
              <a:buFont typeface="Arial"/>
              <a:buChar char="•"/>
              <a:defRPr sz="28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571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409"/>
              <a:buFont typeface="Arial"/>
              <a:buChar char="•"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6108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008"/>
              <a:buFont typeface="Arial"/>
              <a:buChar char="•"/>
              <a:defRPr sz="20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340AD2-B43F-41DE-8C7E-7B4157879E52}"/>
              </a:ext>
            </a:extLst>
          </p:cNvPr>
          <p:cNvCxnSpPr/>
          <p:nvPr userDrawn="1"/>
        </p:nvCxnSpPr>
        <p:spPr>
          <a:xfrm>
            <a:off x="0" y="1295400"/>
            <a:ext cx="12239625" cy="0"/>
          </a:xfrm>
          <a:prstGeom prst="line">
            <a:avLst/>
          </a:prstGeom>
          <a:ln>
            <a:solidFill>
              <a:srgbClr val="007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BC36FC6-52F3-4D05-81DE-D8A2BB21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701356"/>
            <a:ext cx="11417298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Google Shape;13;p2">
            <a:extLst>
              <a:ext uri="{FF2B5EF4-FFF2-40B4-BE49-F238E27FC236}">
                <a16:creationId xmlns:a16="http://schemas.microsoft.com/office/drawing/2014/main" id="{3B8DC996-44A6-4E22-991A-107DD95B87F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075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3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1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855">
          <p15:clr>
            <a:srgbClr val="FDE53C"/>
          </p15:clr>
        </p15:guide>
        <p15:guide id="3" pos="145">
          <p15:clr>
            <a:srgbClr val="5ACBF0"/>
          </p15:clr>
        </p15:guide>
        <p15:guide id="4" orient="horz" pos="79">
          <p15:clr>
            <a:srgbClr val="5ACBF0"/>
          </p15:clr>
        </p15:guide>
        <p15:guide id="5" pos="7565">
          <p15:clr>
            <a:srgbClr val="5ACBF0"/>
          </p15:clr>
        </p15:guide>
        <p15:guide id="6" orient="horz" pos="4683">
          <p15:clr>
            <a:srgbClr val="5ACBF0"/>
          </p15:clr>
        </p15:guide>
        <p15:guide id="7" pos="3927">
          <p15:clr>
            <a:srgbClr val="F26B43"/>
          </p15:clr>
        </p15:guide>
        <p15:guide id="8" pos="293">
          <p15:clr>
            <a:srgbClr val="5ACBF0"/>
          </p15:clr>
        </p15:guide>
        <p15:guide id="9" orient="horz" pos="4360">
          <p15:clr>
            <a:srgbClr val="5ACBF0"/>
          </p15:clr>
        </p15:guide>
        <p15:guide id="10" orient="horz" pos="4445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267C00B-F383-46D6-A857-B82665CAB8F1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914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FBD8102-02D8-4F55-B515-BB1636FE1A29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914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2870" y="1438277"/>
            <a:ext cx="11435430" cy="5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7098" algn="l" rtl="0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2811"/>
              <a:buFont typeface="Arial"/>
              <a:buChar char="•"/>
              <a:defRPr sz="28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571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409"/>
              <a:buFont typeface="Arial"/>
              <a:buChar char="•"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6108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008"/>
              <a:buFont typeface="Arial"/>
              <a:buChar char="•"/>
              <a:defRPr sz="20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340AD2-B43F-41DE-8C7E-7B4157879E52}"/>
              </a:ext>
            </a:extLst>
          </p:cNvPr>
          <p:cNvCxnSpPr/>
          <p:nvPr userDrawn="1"/>
        </p:nvCxnSpPr>
        <p:spPr>
          <a:xfrm>
            <a:off x="0" y="1295400"/>
            <a:ext cx="12239625" cy="0"/>
          </a:xfrm>
          <a:prstGeom prst="line">
            <a:avLst/>
          </a:prstGeom>
          <a:ln>
            <a:solidFill>
              <a:srgbClr val="007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BC36FC6-52F3-4D05-81DE-D8A2BB21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745344"/>
            <a:ext cx="11417298" cy="44845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Google Shape;13;p2">
            <a:extLst>
              <a:ext uri="{FF2B5EF4-FFF2-40B4-BE49-F238E27FC236}">
                <a16:creationId xmlns:a16="http://schemas.microsoft.com/office/drawing/2014/main" id="{3B8DC996-44A6-4E22-991A-107DD95B87F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91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312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14" b="1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75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855">
          <p15:clr>
            <a:srgbClr val="FDE53C"/>
          </p15:clr>
        </p15:guide>
        <p15:guide id="3" pos="145">
          <p15:clr>
            <a:srgbClr val="5ACBF0"/>
          </p15:clr>
        </p15:guide>
        <p15:guide id="4" orient="horz" pos="79">
          <p15:clr>
            <a:srgbClr val="5ACBF0"/>
          </p15:clr>
        </p15:guide>
        <p15:guide id="5" pos="7565">
          <p15:clr>
            <a:srgbClr val="5ACBF0"/>
          </p15:clr>
        </p15:guide>
        <p15:guide id="6" orient="horz" pos="4683">
          <p15:clr>
            <a:srgbClr val="5ACBF0"/>
          </p15:clr>
        </p15:guide>
        <p15:guide id="7" pos="3927">
          <p15:clr>
            <a:srgbClr val="F26B43"/>
          </p15:clr>
        </p15:guide>
        <p15:guide id="8" pos="293">
          <p15:clr>
            <a:srgbClr val="5ACBF0"/>
          </p15:clr>
        </p15:guide>
        <p15:guide id="9" orient="horz" pos="4360">
          <p15:clr>
            <a:srgbClr val="5ACBF0"/>
          </p15:clr>
        </p15:guide>
        <p15:guide id="10" orient="horz" pos="4445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820E41A-AD6C-4432-9716-A0251CECE4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87" name="think-cell Slide" r:id="rId8" imgW="359" imgH="360" progId="TCLayout.ActiveDocument.1">
                  <p:embed/>
                </p:oleObj>
              </mc:Choice>
              <mc:Fallback>
                <p:oleObj name="think-cell Slide" r:id="rId8" imgW="359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820E41A-AD6C-4432-9716-A0251CECE4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3EEC29E-3024-4839-8352-53C3E7BCB062}"/>
              </a:ext>
            </a:extLst>
          </p:cNvPr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E267C00B-F383-46D6-A857-B82665CAB8F1}"/>
              </a:ext>
            </a:extLst>
          </p:cNvPr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1FBD8102-02D8-4F55-B515-BB1636FE1A29}"/>
              </a:ext>
            </a:extLst>
          </p:cNvPr>
          <p:cNvSpPr/>
          <p:nvPr userDrawn="1">
            <p:custDataLst>
              <p:tags r:id="rId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00" b="1" i="0" baseline="0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2870" y="1438277"/>
            <a:ext cx="11435430" cy="5370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407098" algn="l" rtl="0">
              <a:lnSpc>
                <a:spcPct val="9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2811"/>
              <a:buFont typeface="Arial"/>
              <a:buChar char="•"/>
              <a:defRPr sz="281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571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409"/>
              <a:buFont typeface="Arial"/>
              <a:buChar char="•"/>
              <a:defRPr sz="240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6108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2008"/>
              <a:buFont typeface="Arial"/>
              <a:buChar char="•"/>
              <a:defRPr sz="200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3344" algn="l" rtl="0">
              <a:lnSpc>
                <a:spcPct val="90000"/>
              </a:lnSpc>
              <a:spcBef>
                <a:spcPts val="502"/>
              </a:spcBef>
              <a:spcAft>
                <a:spcPts val="0"/>
              </a:spcAft>
              <a:buClr>
                <a:schemeClr val="dk1"/>
              </a:buClr>
              <a:buSzPts val="1807"/>
              <a:buFont typeface="Arial"/>
              <a:buChar char="•"/>
              <a:defRPr sz="180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1340AD2-B43F-41DE-8C7E-7B4157879E52}"/>
              </a:ext>
            </a:extLst>
          </p:cNvPr>
          <p:cNvCxnSpPr/>
          <p:nvPr userDrawn="1"/>
        </p:nvCxnSpPr>
        <p:spPr>
          <a:xfrm>
            <a:off x="0" y="1295400"/>
            <a:ext cx="12239625" cy="0"/>
          </a:xfrm>
          <a:prstGeom prst="line">
            <a:avLst/>
          </a:prstGeom>
          <a:ln>
            <a:solidFill>
              <a:srgbClr val="007A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BC36FC6-52F3-4D05-81DE-D8A2BB21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701356"/>
            <a:ext cx="11417298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Google Shape;13;p2">
            <a:extLst>
              <a:ext uri="{FF2B5EF4-FFF2-40B4-BE49-F238E27FC236}">
                <a16:creationId xmlns:a16="http://schemas.microsoft.com/office/drawing/2014/main" id="{3B8DC996-44A6-4E22-991A-107DD95B87F9}"/>
              </a:ext>
            </a:extLst>
          </p:cNvPr>
          <p:cNvSpPr txBox="1">
            <a:spLocks noGrp="1"/>
          </p:cNvSpPr>
          <p:nvPr>
            <p:ph type="sldNum" idx="4"/>
          </p:nvPr>
        </p:nvSpPr>
        <p:spPr>
          <a:xfrm>
            <a:off x="127002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0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1445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9" r:id="rId1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200" b="1" i="0" u="none" strike="noStrike" cap="none">
          <a:solidFill>
            <a:srgbClr val="000000"/>
          </a:solidFill>
          <a:latin typeface="+mj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855">
          <p15:clr>
            <a:srgbClr val="FDE53C"/>
          </p15:clr>
        </p15:guide>
        <p15:guide id="3" pos="145">
          <p15:clr>
            <a:srgbClr val="5ACBF0"/>
          </p15:clr>
        </p15:guide>
        <p15:guide id="4" orient="horz" pos="79">
          <p15:clr>
            <a:srgbClr val="5ACBF0"/>
          </p15:clr>
        </p15:guide>
        <p15:guide id="5" pos="7565">
          <p15:clr>
            <a:srgbClr val="5ACBF0"/>
          </p15:clr>
        </p15:guide>
        <p15:guide id="6" orient="horz" pos="4683">
          <p15:clr>
            <a:srgbClr val="5ACBF0"/>
          </p15:clr>
        </p15:guide>
        <p15:guide id="7" pos="3927">
          <p15:clr>
            <a:srgbClr val="F26B43"/>
          </p15:clr>
        </p15:guide>
        <p15:guide id="8" pos="293">
          <p15:clr>
            <a:srgbClr val="5ACBF0"/>
          </p15:clr>
        </p15:guide>
        <p15:guide id="9" orient="horz" pos="4360">
          <p15:clr>
            <a:srgbClr val="5ACBF0"/>
          </p15:clr>
        </p15:guide>
        <p15:guide id="10" orient="horz" pos="4445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chart" Target="../charts/chart5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notesSlide" Target="../notesSlides/notesSlide9.xml"/><Relationship Id="rId2" Type="http://schemas.openxmlformats.org/officeDocument/2006/relationships/tags" Target="../tags/tag50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10" Type="http://schemas.openxmlformats.org/officeDocument/2006/relationships/tags" Target="../tags/tag58.xml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tags" Target="../tags/tag67.xml"/><Relationship Id="rId7" Type="http://schemas.openxmlformats.org/officeDocument/2006/relationships/image" Target="../media/image1.emf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tags" Target="../tags/tag66.xml"/><Relationship Id="rId16" Type="http://schemas.openxmlformats.org/officeDocument/2006/relationships/image" Target="../media/image32.png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7.png"/><Relationship Id="rId5" Type="http://schemas.openxmlformats.org/officeDocument/2006/relationships/notesSlide" Target="../notesSlides/notesSlide11.xml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" Type="http://schemas.openxmlformats.org/officeDocument/2006/relationships/tags" Target="../tags/tag70.xml"/><Relationship Id="rId21" Type="http://schemas.openxmlformats.org/officeDocument/2006/relationships/tags" Target="../tags/tag88.xml"/><Relationship Id="rId34" Type="http://schemas.openxmlformats.org/officeDocument/2006/relationships/chart" Target="../charts/chart6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0" Type="http://schemas.openxmlformats.org/officeDocument/2006/relationships/tags" Target="../tags/tag87.xml"/><Relationship Id="rId29" Type="http://schemas.openxmlformats.org/officeDocument/2006/relationships/tags" Target="../tags/tag96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32" Type="http://schemas.openxmlformats.org/officeDocument/2006/relationships/tags" Target="../tags/tag99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tags" Target="../tags/tag95.xml"/><Relationship Id="rId36" Type="http://schemas.openxmlformats.org/officeDocument/2006/relationships/chart" Target="../charts/chart8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tags" Target="../tags/tag98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tags" Target="../tags/tag94.xml"/><Relationship Id="rId30" Type="http://schemas.openxmlformats.org/officeDocument/2006/relationships/tags" Target="../tags/tag97.xml"/><Relationship Id="rId35" Type="http://schemas.openxmlformats.org/officeDocument/2006/relationships/chart" Target="../charts/char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07.xml"/><Relationship Id="rId13" Type="http://schemas.openxmlformats.org/officeDocument/2006/relationships/tags" Target="../tags/tag112.xml"/><Relationship Id="rId18" Type="http://schemas.openxmlformats.org/officeDocument/2006/relationships/tags" Target="../tags/tag117.xml"/><Relationship Id="rId26" Type="http://schemas.openxmlformats.org/officeDocument/2006/relationships/tags" Target="../tags/tag125.xml"/><Relationship Id="rId3" Type="http://schemas.openxmlformats.org/officeDocument/2006/relationships/tags" Target="../tags/tag102.xml"/><Relationship Id="rId21" Type="http://schemas.openxmlformats.org/officeDocument/2006/relationships/tags" Target="../tags/tag120.xml"/><Relationship Id="rId34" Type="http://schemas.openxmlformats.org/officeDocument/2006/relationships/slideLayout" Target="../slideLayouts/slideLayout2.xml"/><Relationship Id="rId7" Type="http://schemas.openxmlformats.org/officeDocument/2006/relationships/tags" Target="../tags/tag106.xml"/><Relationship Id="rId12" Type="http://schemas.openxmlformats.org/officeDocument/2006/relationships/tags" Target="../tags/tag111.xml"/><Relationship Id="rId17" Type="http://schemas.openxmlformats.org/officeDocument/2006/relationships/tags" Target="../tags/tag116.xml"/><Relationship Id="rId25" Type="http://schemas.openxmlformats.org/officeDocument/2006/relationships/tags" Target="../tags/tag124.xml"/><Relationship Id="rId33" Type="http://schemas.openxmlformats.org/officeDocument/2006/relationships/tags" Target="../tags/tag132.xml"/><Relationship Id="rId2" Type="http://schemas.openxmlformats.org/officeDocument/2006/relationships/tags" Target="../tags/tag101.xml"/><Relationship Id="rId16" Type="http://schemas.openxmlformats.org/officeDocument/2006/relationships/tags" Target="../tags/tag115.xml"/><Relationship Id="rId20" Type="http://schemas.openxmlformats.org/officeDocument/2006/relationships/tags" Target="../tags/tag119.xml"/><Relationship Id="rId29" Type="http://schemas.openxmlformats.org/officeDocument/2006/relationships/tags" Target="../tags/tag128.xml"/><Relationship Id="rId1" Type="http://schemas.openxmlformats.org/officeDocument/2006/relationships/tags" Target="../tags/tag100.xml"/><Relationship Id="rId6" Type="http://schemas.openxmlformats.org/officeDocument/2006/relationships/tags" Target="../tags/tag105.xml"/><Relationship Id="rId11" Type="http://schemas.openxmlformats.org/officeDocument/2006/relationships/tags" Target="../tags/tag110.xml"/><Relationship Id="rId24" Type="http://schemas.openxmlformats.org/officeDocument/2006/relationships/tags" Target="../tags/tag123.xml"/><Relationship Id="rId32" Type="http://schemas.openxmlformats.org/officeDocument/2006/relationships/tags" Target="../tags/tag131.xml"/><Relationship Id="rId37" Type="http://schemas.openxmlformats.org/officeDocument/2006/relationships/chart" Target="../charts/chart11.xml"/><Relationship Id="rId5" Type="http://schemas.openxmlformats.org/officeDocument/2006/relationships/tags" Target="../tags/tag104.xml"/><Relationship Id="rId15" Type="http://schemas.openxmlformats.org/officeDocument/2006/relationships/tags" Target="../tags/tag114.xml"/><Relationship Id="rId23" Type="http://schemas.openxmlformats.org/officeDocument/2006/relationships/tags" Target="../tags/tag122.xml"/><Relationship Id="rId28" Type="http://schemas.openxmlformats.org/officeDocument/2006/relationships/tags" Target="../tags/tag127.xml"/><Relationship Id="rId36" Type="http://schemas.openxmlformats.org/officeDocument/2006/relationships/chart" Target="../charts/chart10.xml"/><Relationship Id="rId10" Type="http://schemas.openxmlformats.org/officeDocument/2006/relationships/tags" Target="../tags/tag109.xml"/><Relationship Id="rId19" Type="http://schemas.openxmlformats.org/officeDocument/2006/relationships/tags" Target="../tags/tag118.xml"/><Relationship Id="rId31" Type="http://schemas.openxmlformats.org/officeDocument/2006/relationships/tags" Target="../tags/tag130.xml"/><Relationship Id="rId4" Type="http://schemas.openxmlformats.org/officeDocument/2006/relationships/tags" Target="../tags/tag103.xml"/><Relationship Id="rId9" Type="http://schemas.openxmlformats.org/officeDocument/2006/relationships/tags" Target="../tags/tag108.xml"/><Relationship Id="rId14" Type="http://schemas.openxmlformats.org/officeDocument/2006/relationships/tags" Target="../tags/tag113.xml"/><Relationship Id="rId22" Type="http://schemas.openxmlformats.org/officeDocument/2006/relationships/tags" Target="../tags/tag121.xml"/><Relationship Id="rId27" Type="http://schemas.openxmlformats.org/officeDocument/2006/relationships/tags" Target="../tags/tag126.xml"/><Relationship Id="rId30" Type="http://schemas.openxmlformats.org/officeDocument/2006/relationships/tags" Target="../tags/tag129.xml"/><Relationship Id="rId35" Type="http://schemas.openxmlformats.org/officeDocument/2006/relationships/chart" Target="../charts/char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tags" Target="../tags/tag13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3.xml"/><Relationship Id="rId1" Type="http://schemas.openxmlformats.org/officeDocument/2006/relationships/vmlDrawing" Target="../drawings/vmlDrawing13.v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10" Type="http://schemas.openxmlformats.org/officeDocument/2006/relationships/chart" Target="../charts/chart12.xml"/><Relationship Id="rId4" Type="http://schemas.openxmlformats.org/officeDocument/2006/relationships/tags" Target="../tags/tag135.xml"/><Relationship Id="rId9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tatisticstimes.com/economy/projected-world-gdp-ranking.php" TargetMode="External"/><Relationship Id="rId13" Type="http://schemas.openxmlformats.org/officeDocument/2006/relationships/image" Target="../media/image38.jpeg"/><Relationship Id="rId18" Type="http://schemas.openxmlformats.org/officeDocument/2006/relationships/image" Target="../media/image43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46.png"/><Relationship Id="rId7" Type="http://schemas.openxmlformats.org/officeDocument/2006/relationships/hyperlink" Target="http://worldpopulationreview.com/countries/countries-by-gdp/" TargetMode="External"/><Relationship Id="rId12" Type="http://schemas.openxmlformats.org/officeDocument/2006/relationships/image" Target="../media/image37.png"/><Relationship Id="rId17" Type="http://schemas.openxmlformats.org/officeDocument/2006/relationships/image" Target="../media/image42.jpeg"/><Relationship Id="rId2" Type="http://schemas.openxmlformats.org/officeDocument/2006/relationships/tags" Target="../tags/tag14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tags" Target="../tags/tag139.xml"/><Relationship Id="rId6" Type="http://schemas.openxmlformats.org/officeDocument/2006/relationships/hyperlink" Target="https://www.internetworldstats.com/top20.htm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www.speedtest.net/global-index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tiff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4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tiff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tags" Target="../tags/tag144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43.xml"/><Relationship Id="rId1" Type="http://schemas.openxmlformats.org/officeDocument/2006/relationships/vmlDrawing" Target="../drawings/vmlDrawing14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9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1.xml"/><Relationship Id="rId7" Type="http://schemas.openxmlformats.org/officeDocument/2006/relationships/oleObject" Target="../embeddings/oleObject6.bin"/><Relationship Id="rId2" Type="http://schemas.openxmlformats.org/officeDocument/2006/relationships/tags" Target="../tags/tag30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32.xml"/><Relationship Id="rId9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8.png"/><Relationship Id="rId3" Type="http://schemas.openxmlformats.org/officeDocument/2006/relationships/tags" Target="../tags/tag34.xml"/><Relationship Id="rId7" Type="http://schemas.openxmlformats.org/officeDocument/2006/relationships/image" Target="../media/image1.emf"/><Relationship Id="rId12" Type="http://schemas.openxmlformats.org/officeDocument/2006/relationships/image" Target="../media/image7.png"/><Relationship Id="rId2" Type="http://schemas.openxmlformats.org/officeDocument/2006/relationships/tags" Target="../tags/tag3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4.tiff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36.xml"/><Relationship Id="rId7" Type="http://schemas.openxmlformats.org/officeDocument/2006/relationships/oleObject" Target="../embeddings/oleObject8.bin"/><Relationship Id="rId2" Type="http://schemas.openxmlformats.org/officeDocument/2006/relationships/tags" Target="../tags/tag35.xml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tags" Target="../tags/tag39.xml"/><Relationship Id="rId7" Type="http://schemas.openxmlformats.org/officeDocument/2006/relationships/notesSlide" Target="../notesSlides/notesSlide6.xml"/><Relationship Id="rId12" Type="http://schemas.openxmlformats.org/officeDocument/2006/relationships/chart" Target="../charts/chart4.xml"/><Relationship Id="rId2" Type="http://schemas.openxmlformats.org/officeDocument/2006/relationships/tags" Target="../tags/tag38.xml"/><Relationship Id="rId1" Type="http://schemas.openxmlformats.org/officeDocument/2006/relationships/vmlDrawing" Target="../drawings/vmlDrawing9.vml"/><Relationship Id="rId6" Type="http://schemas.openxmlformats.org/officeDocument/2006/relationships/slideLayout" Target="../slideLayouts/slideLayout8.xml"/><Relationship Id="rId11" Type="http://schemas.openxmlformats.org/officeDocument/2006/relationships/chart" Target="../charts/chart3.xml"/><Relationship Id="rId5" Type="http://schemas.openxmlformats.org/officeDocument/2006/relationships/tags" Target="../tags/tag41.xml"/><Relationship Id="rId10" Type="http://schemas.openxmlformats.org/officeDocument/2006/relationships/chart" Target="../charts/chart2.xml"/><Relationship Id="rId4" Type="http://schemas.openxmlformats.org/officeDocument/2006/relationships/tags" Target="../tags/tag40.xml"/><Relationship Id="rId9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14.png"/><Relationship Id="rId3" Type="http://schemas.openxmlformats.org/officeDocument/2006/relationships/tags" Target="../tags/tag43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13.tiff"/><Relationship Id="rId17" Type="http://schemas.openxmlformats.org/officeDocument/2006/relationships/image" Target="../media/image18.png"/><Relationship Id="rId2" Type="http://schemas.openxmlformats.org/officeDocument/2006/relationships/tags" Target="../tags/tag42.xml"/><Relationship Id="rId16" Type="http://schemas.openxmlformats.org/officeDocument/2006/relationships/image" Target="../media/image17.png"/><Relationship Id="rId1" Type="http://schemas.openxmlformats.org/officeDocument/2006/relationships/vmlDrawing" Target="../drawings/vmlDrawing10.vml"/><Relationship Id="rId6" Type="http://schemas.openxmlformats.org/officeDocument/2006/relationships/slideLayout" Target="../slideLayouts/slideLayout4.xml"/><Relationship Id="rId11" Type="http://schemas.openxmlformats.org/officeDocument/2006/relationships/image" Target="../media/image12.tiff"/><Relationship Id="rId5" Type="http://schemas.openxmlformats.org/officeDocument/2006/relationships/tags" Target="../tags/tag45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44.xml"/><Relationship Id="rId9" Type="http://schemas.openxmlformats.org/officeDocument/2006/relationships/image" Target="../media/image1.emf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47.xml"/><Relationship Id="rId7" Type="http://schemas.openxmlformats.org/officeDocument/2006/relationships/image" Target="../media/image1.emf"/><Relationship Id="rId12" Type="http://schemas.openxmlformats.org/officeDocument/2006/relationships/image" Target="../media/image23.jpeg"/><Relationship Id="rId2" Type="http://schemas.openxmlformats.org/officeDocument/2006/relationships/tags" Target="../tags/tag46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1.png"/><Relationship Id="rId4" Type="http://schemas.openxmlformats.org/officeDocument/2006/relationships/tags" Target="../tags/tag48.xml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5"/>
          <p:cNvSpPr txBox="1">
            <a:spLocks noGrp="1"/>
          </p:cNvSpPr>
          <p:nvPr>
            <p:ph type="sldNum" idx="12"/>
          </p:nvPr>
        </p:nvSpPr>
        <p:spPr>
          <a:xfrm>
            <a:off x="-9180" y="7299883"/>
            <a:ext cx="235868" cy="1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919" name="Google Shape;919;p95"/>
          <p:cNvSpPr txBox="1">
            <a:spLocks noGrp="1"/>
          </p:cNvSpPr>
          <p:nvPr>
            <p:ph type="body" idx="4294967295"/>
          </p:nvPr>
        </p:nvSpPr>
        <p:spPr>
          <a:xfrm>
            <a:off x="3912243" y="3284076"/>
            <a:ext cx="4621253" cy="744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8"/>
              <a:buNone/>
            </a:pPr>
            <a:r>
              <a:rPr lang="en-US" sz="2228" b="1" dirty="0" err="1">
                <a:latin typeface="Arial"/>
                <a:ea typeface="Arial"/>
                <a:cs typeface="Arial"/>
                <a:sym typeface="Arial"/>
              </a:rPr>
              <a:t>WhiteHatJr</a:t>
            </a:r>
            <a:r>
              <a:rPr lang="en-US" sz="2228" b="1" dirty="0">
                <a:latin typeface="Arial"/>
                <a:ea typeface="Arial"/>
                <a:cs typeface="Arial"/>
                <a:sym typeface="Arial"/>
              </a:rPr>
              <a:t> Intro Deck</a:t>
            </a:r>
            <a:endParaRPr dirty="0"/>
          </a:p>
          <a:p>
            <a:pPr marL="0" lvl="0" indent="0" algn="ctr" rtl="0">
              <a:lnSpc>
                <a:spcPct val="80000"/>
              </a:lnSpc>
              <a:spcBef>
                <a:spcPts val="1004"/>
              </a:spcBef>
              <a:spcAft>
                <a:spcPts val="0"/>
              </a:spcAft>
              <a:buClr>
                <a:schemeClr val="dk1"/>
              </a:buClr>
              <a:buSzPts val="1857"/>
              <a:buNone/>
            </a:pPr>
            <a:r>
              <a:rPr lang="en-US" sz="1857" b="1" dirty="0">
                <a:solidFill>
                  <a:srgbClr val="FF64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Update: Oct 15th</a:t>
            </a:r>
            <a:endParaRPr sz="1857" b="1" dirty="0">
              <a:solidFill>
                <a:srgbClr val="FF64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99622898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3E9F0079-9EF0-4D44-961D-B5BEFAD2040A}"/>
              </a:ext>
            </a:extLst>
          </p:cNvPr>
          <p:cNvSpPr/>
          <p:nvPr/>
        </p:nvSpPr>
        <p:spPr>
          <a:xfrm>
            <a:off x="6464299" y="1996394"/>
            <a:ext cx="5334001" cy="282205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43" name="Chart 42">
            <a:extLst>
              <a:ext uri="{FF2B5EF4-FFF2-40B4-BE49-F238E27FC236}">
                <a16:creationId xmlns:a16="http://schemas.microsoft.com/office/drawing/2014/main" id="{60AFBA6B-D918-4457-AEBE-332D0982D7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3709856"/>
              </p:ext>
            </p:extLst>
          </p:nvPr>
        </p:nvGraphicFramePr>
        <p:xfrm>
          <a:off x="6455404" y="2284268"/>
          <a:ext cx="5315424" cy="2527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2AB4D91-2A80-4731-A858-2E4765876D7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35BFE0E-67F4-495C-938F-47D1C71BF2A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926" name="Google Shape;926;p9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lang="en-US" sz="10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E1F3A819-6C5B-408B-A0EE-73A924B6CABA}"/>
              </a:ext>
            </a:extLst>
          </p:cNvPr>
          <p:cNvSpPr/>
          <p:nvPr/>
        </p:nvSpPr>
        <p:spPr>
          <a:xfrm>
            <a:off x="253677" y="1420835"/>
            <a:ext cx="5499098" cy="35716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Performance. Vs Plan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ED31FCD9-BA83-474F-B5AA-DA33B51BB017}"/>
              </a:ext>
            </a:extLst>
          </p:cNvPr>
          <p:cNvGraphicFramePr>
            <a:graphicFrameLocks noGrp="1"/>
          </p:cNvGraphicFramePr>
          <p:nvPr/>
        </p:nvGraphicFramePr>
        <p:xfrm>
          <a:off x="253678" y="1879601"/>
          <a:ext cx="5286332" cy="3681469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899621">
                  <a:extLst>
                    <a:ext uri="{9D8B030D-6E8A-4147-A177-3AD203B41FA5}">
                      <a16:colId xmlns:a16="http://schemas.microsoft.com/office/drawing/2014/main" val="3096229707"/>
                    </a:ext>
                  </a:extLst>
                </a:gridCol>
                <a:gridCol w="1304276">
                  <a:extLst>
                    <a:ext uri="{9D8B030D-6E8A-4147-A177-3AD203B41FA5}">
                      <a16:colId xmlns:a16="http://schemas.microsoft.com/office/drawing/2014/main" val="4228434512"/>
                    </a:ext>
                  </a:extLst>
                </a:gridCol>
                <a:gridCol w="1093814">
                  <a:extLst>
                    <a:ext uri="{9D8B030D-6E8A-4147-A177-3AD203B41FA5}">
                      <a16:colId xmlns:a16="http://schemas.microsoft.com/office/drawing/2014/main" val="2143305002"/>
                    </a:ext>
                  </a:extLst>
                </a:gridCol>
                <a:gridCol w="988621">
                  <a:extLst>
                    <a:ext uri="{9D8B030D-6E8A-4147-A177-3AD203B41FA5}">
                      <a16:colId xmlns:a16="http://schemas.microsoft.com/office/drawing/2014/main" val="2136894485"/>
                    </a:ext>
                  </a:extLst>
                </a:gridCol>
              </a:tblGrid>
              <a:tr h="710271">
                <a:tc>
                  <a:txBody>
                    <a:bodyPr/>
                    <a:lstStyle/>
                    <a:p>
                      <a:pPr algn="ctr"/>
                      <a:br>
                        <a:rPr lang="en-IN" sz="1600" dirty="0">
                          <a:effectLst/>
                        </a:rPr>
                      </a:br>
                      <a:endParaRPr lang="en-IN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Sep Actual Run Rate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Sep Plan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Index vs Plan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30088"/>
                  </a:ext>
                </a:extLst>
              </a:tr>
              <a:tr h="58856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Revenue Run Rate Per Month($)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$335k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$230k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146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420542"/>
                  </a:ext>
                </a:extLst>
              </a:tr>
              <a:tr h="588568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ARPU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$386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$191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202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152671"/>
                  </a:ext>
                </a:extLst>
              </a:tr>
              <a:tr h="616926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Renewal (%)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307165"/>
                  </a:ext>
                </a:extLst>
              </a:tr>
              <a:tr h="588568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Total Revenue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(Jan-Sep ‘19)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$1.06M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$0.7M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151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6463833"/>
                  </a:ext>
                </a:extLst>
              </a:tr>
              <a:tr h="588568">
                <a:tc>
                  <a:txBody>
                    <a:bodyPr/>
                    <a:lstStyle/>
                    <a:p>
                      <a:pPr algn="l"/>
                      <a:r>
                        <a:rPr lang="en-IN" sz="1600" dirty="0">
                          <a:solidFill>
                            <a:schemeClr val="tx1"/>
                          </a:solidFill>
                          <a:effectLst/>
                        </a:rPr>
                        <a:t>NPS</a:t>
                      </a:r>
                      <a:endParaRPr lang="en-IN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61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>
                          <a:effectLst/>
                          <a:latin typeface="Calibri" panose="020F0502020204030204" pitchFamily="34" charset="0"/>
                        </a:rPr>
                        <a:t>+11pp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9631509"/>
                  </a:ext>
                </a:extLst>
              </a:tr>
            </a:tbl>
          </a:graphicData>
        </a:graphic>
      </p:graphicFrame>
      <p:sp>
        <p:nvSpPr>
          <p:cNvPr id="82" name="Rectangle: Top Corners Rounded 27">
            <a:extLst>
              <a:ext uri="{FF2B5EF4-FFF2-40B4-BE49-F238E27FC236}">
                <a16:creationId xmlns:a16="http://schemas.microsoft.com/office/drawing/2014/main" id="{30184CAF-C5F9-4378-9AC1-6A53A277EEE2}"/>
              </a:ext>
            </a:extLst>
          </p:cNvPr>
          <p:cNvSpPr/>
          <p:nvPr/>
        </p:nvSpPr>
        <p:spPr>
          <a:xfrm>
            <a:off x="7281830" y="1416514"/>
            <a:ext cx="3822682" cy="357165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Actual Per Class Unit </a:t>
            </a:r>
            <a:r>
              <a:rPr lang="en-US" sz="1600" b="1" dirty="0">
                <a:solidFill>
                  <a:srgbClr val="007ABC"/>
                </a:solidFill>
              </a:rPr>
              <a:t>Economics (₹)*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C2ED13-890E-4B9E-8F56-1674D2D6F65B}"/>
              </a:ext>
            </a:extLst>
          </p:cNvPr>
          <p:cNvSpPr txBox="1"/>
          <p:nvPr/>
        </p:nvSpPr>
        <p:spPr>
          <a:xfrm>
            <a:off x="9611900" y="2382655"/>
            <a:ext cx="1982905" cy="646331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CAC= ₹71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Gross Margin= ₹175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GM : CAC Ratio=2.4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97EC8F-764B-4F17-ABD5-5EA58B6F1EF1}"/>
              </a:ext>
            </a:extLst>
          </p:cNvPr>
          <p:cNvCxnSpPr/>
          <p:nvPr>
            <p:custDataLst>
              <p:tags r:id="rId3"/>
            </p:custDataLst>
          </p:nvPr>
        </p:nvCxnSpPr>
        <p:spPr bwMode="auto">
          <a:xfrm>
            <a:off x="10010837" y="3895054"/>
            <a:ext cx="381000" cy="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BE208CC-112E-4D4C-BD45-B854F034E563}"/>
              </a:ext>
            </a:extLst>
          </p:cNvPr>
          <p:cNvCxnSpPr/>
          <p:nvPr>
            <p:custDataLst>
              <p:tags r:id="rId4"/>
            </p:custDataLst>
          </p:nvPr>
        </p:nvCxnSpPr>
        <p:spPr bwMode="auto">
          <a:xfrm>
            <a:off x="7127190" y="2567639"/>
            <a:ext cx="381000" cy="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6D9F7D-5E94-4BA2-9E9F-98EA51197744}"/>
              </a:ext>
            </a:extLst>
          </p:cNvPr>
          <p:cNvCxnSpPr/>
          <p:nvPr>
            <p:custDataLst>
              <p:tags r:id="rId5"/>
            </p:custDataLst>
          </p:nvPr>
        </p:nvCxnSpPr>
        <p:spPr bwMode="auto">
          <a:xfrm>
            <a:off x="8590913" y="3744169"/>
            <a:ext cx="381000" cy="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02D1D7B-6E1C-4E4B-AF36-3A3D54BCF2CD}"/>
              </a:ext>
            </a:extLst>
          </p:cNvPr>
          <p:cNvCxnSpPr/>
          <p:nvPr>
            <p:custDataLst>
              <p:tags r:id="rId6"/>
            </p:custDataLst>
          </p:nvPr>
        </p:nvCxnSpPr>
        <p:spPr bwMode="auto">
          <a:xfrm>
            <a:off x="9249389" y="3748107"/>
            <a:ext cx="381000" cy="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A101EA9-D72F-49B4-8F5A-4FF2E15A2B12}"/>
              </a:ext>
            </a:extLst>
          </p:cNvPr>
          <p:cNvCxnSpPr/>
          <p:nvPr>
            <p:custDataLst>
              <p:tags r:id="rId7"/>
            </p:custDataLst>
          </p:nvPr>
        </p:nvCxnSpPr>
        <p:spPr bwMode="auto">
          <a:xfrm>
            <a:off x="10700959" y="4141051"/>
            <a:ext cx="381000" cy="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oogle Shape;8;p1">
            <a:extLst>
              <a:ext uri="{FF2B5EF4-FFF2-40B4-BE49-F238E27FC236}">
                <a16:creationId xmlns:a16="http://schemas.microsoft.com/office/drawing/2014/main" id="{B726BD93-FF5A-455D-9566-781A4175FBC7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6771500" y="2348934"/>
            <a:ext cx="346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554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6EF8573-A8A0-4BB4-AEA3-1929020B8DD6}"/>
              </a:ext>
            </a:extLst>
          </p:cNvPr>
          <p:cNvCxnSpPr/>
          <p:nvPr>
            <p:custDataLst>
              <p:tags r:id="rId9"/>
            </p:custDataLst>
          </p:nvPr>
        </p:nvCxnSpPr>
        <p:spPr bwMode="auto">
          <a:xfrm>
            <a:off x="7843182" y="2791556"/>
            <a:ext cx="381000" cy="0"/>
          </a:xfrm>
          <a:prstGeom prst="line">
            <a:avLst/>
          </a:prstGeom>
          <a:ln w="3175" cap="flat" cmpd="sng" algn="ctr">
            <a:solidFill>
              <a:schemeClr val="bg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8;p1">
            <a:extLst>
              <a:ext uri="{FF2B5EF4-FFF2-40B4-BE49-F238E27FC236}">
                <a16:creationId xmlns:a16="http://schemas.microsoft.com/office/drawing/2014/main" id="{F66B7BE9-4553-49E0-BD88-6C8BC118E700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9690960" y="3516791"/>
            <a:ext cx="346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52</a:t>
            </a:r>
          </a:p>
        </p:txBody>
      </p:sp>
      <p:sp>
        <p:nvSpPr>
          <p:cNvPr id="65" name="Google Shape;8;p1">
            <a:extLst>
              <a:ext uri="{FF2B5EF4-FFF2-40B4-BE49-F238E27FC236}">
                <a16:creationId xmlns:a16="http://schemas.microsoft.com/office/drawing/2014/main" id="{7C38B4A8-813E-4C9B-A60C-32ED6B18561A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10390236" y="3694978"/>
            <a:ext cx="346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71</a:t>
            </a:r>
          </a:p>
        </p:txBody>
      </p:sp>
      <p:sp>
        <p:nvSpPr>
          <p:cNvPr id="83" name="Google Shape;8;p1">
            <a:extLst>
              <a:ext uri="{FF2B5EF4-FFF2-40B4-BE49-F238E27FC236}">
                <a16:creationId xmlns:a16="http://schemas.microsoft.com/office/drawing/2014/main" id="{1AAC47D1-C44F-4BB3-8BB7-718521DC9F8B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1067321" y="3863578"/>
            <a:ext cx="346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52</a:t>
            </a:r>
          </a:p>
        </p:txBody>
      </p:sp>
      <p:sp>
        <p:nvSpPr>
          <p:cNvPr id="59" name="Google Shape;8;p1">
            <a:extLst>
              <a:ext uri="{FF2B5EF4-FFF2-40B4-BE49-F238E27FC236}">
                <a16:creationId xmlns:a16="http://schemas.microsoft.com/office/drawing/2014/main" id="{30195DB1-B0F9-4E38-A712-CC57881D6BB2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8861762" y="3515140"/>
            <a:ext cx="475997" cy="211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175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+mn-lt"/>
            </a:endParaRPr>
          </a:p>
        </p:txBody>
      </p:sp>
      <p:sp>
        <p:nvSpPr>
          <p:cNvPr id="60" name="Google Shape;8;p1">
            <a:extLst>
              <a:ext uri="{FF2B5EF4-FFF2-40B4-BE49-F238E27FC236}">
                <a16:creationId xmlns:a16="http://schemas.microsoft.com/office/drawing/2014/main" id="{389AF998-B1DF-4FBB-9456-8A14A877DA4C}"/>
              </a:ext>
            </a:extLst>
          </p:cNvPr>
          <p:cNvSpPr txBox="1"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8213969" y="2554182"/>
            <a:ext cx="346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308</a:t>
            </a:r>
          </a:p>
        </p:txBody>
      </p:sp>
      <p:sp>
        <p:nvSpPr>
          <p:cNvPr id="72" name="Google Shape;8;p1">
            <a:extLst>
              <a:ext uri="{FF2B5EF4-FFF2-40B4-BE49-F238E27FC236}">
                <a16:creationId xmlns:a16="http://schemas.microsoft.com/office/drawing/2014/main" id="{596B4BC6-C34E-4560-BFA1-B15CE8ECC7BE}"/>
              </a:ext>
            </a:extLst>
          </p:cNvPr>
          <p:cNvSpPr txBox="1"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7512460" y="2356622"/>
            <a:ext cx="3460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25400" tIns="0" rIns="25400" bIns="0" numCol="1" spc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+mn-lt"/>
              </a:rPr>
              <a:t>70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49B070E-E7D6-4468-A32E-5BADCABC7FE7}"/>
              </a:ext>
            </a:extLst>
          </p:cNvPr>
          <p:cNvSpPr/>
          <p:nvPr/>
        </p:nvSpPr>
        <p:spPr>
          <a:xfrm>
            <a:off x="362870" y="7099828"/>
            <a:ext cx="10603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IN" sz="1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Note: </a:t>
            </a:r>
            <a:r>
              <a:rPr lang="en-IN" sz="1000" i="1" dirty="0"/>
              <a:t>(</a:t>
            </a:r>
            <a:r>
              <a:rPr lang="en-IN" sz="1000" i="1" dirty="0" err="1"/>
              <a:t>i</a:t>
            </a:r>
            <a:r>
              <a:rPr lang="en-IN" sz="1000" i="1" dirty="0"/>
              <a:t>) </a:t>
            </a:r>
            <a:r>
              <a:rPr kumimoji="0" lang="en-IN" sz="1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All numbers are based on collections from sale of packages, and include GST Sep Plan numbers are based on Month-1 from the receipt of Series-A </a:t>
            </a:r>
            <a:r>
              <a:rPr lang="en-IN" sz="1000" i="1" dirty="0"/>
              <a:t>funding (ii) *CAC includes all performance marketing, lead generation, teacher trial, call-</a:t>
            </a:r>
            <a:r>
              <a:rPr lang="en-IN" sz="1000" i="1" dirty="0" err="1"/>
              <a:t>center</a:t>
            </a:r>
            <a:r>
              <a:rPr lang="en-IN" sz="1000" i="1" dirty="0"/>
              <a:t> and sales team cost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A60505-81DE-1D4B-A0DB-A9552916CA23}"/>
              </a:ext>
            </a:extLst>
          </p:cNvPr>
          <p:cNvSpPr/>
          <p:nvPr/>
        </p:nvSpPr>
        <p:spPr>
          <a:xfrm>
            <a:off x="6377741" y="5570862"/>
            <a:ext cx="5315424" cy="14997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Top Corners Rounded 102">
            <a:extLst>
              <a:ext uri="{FF2B5EF4-FFF2-40B4-BE49-F238E27FC236}">
                <a16:creationId xmlns:a16="http://schemas.microsoft.com/office/drawing/2014/main" id="{193997C1-06B4-4F45-8061-DF00E3CB0BA4}"/>
              </a:ext>
            </a:extLst>
          </p:cNvPr>
          <p:cNvSpPr/>
          <p:nvPr/>
        </p:nvSpPr>
        <p:spPr>
          <a:xfrm>
            <a:off x="7221501" y="5256664"/>
            <a:ext cx="3636199" cy="59692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ABC"/>
                </a:solidFill>
              </a:rPr>
              <a:t>Immediate Improvement Drivers eff Dec 1st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56CEE63-FBE1-1344-A972-973F66190DB6}"/>
              </a:ext>
            </a:extLst>
          </p:cNvPr>
          <p:cNvGrpSpPr/>
          <p:nvPr/>
        </p:nvGrpSpPr>
        <p:grpSpPr>
          <a:xfrm rot="5400000">
            <a:off x="8886426" y="4863669"/>
            <a:ext cx="338328" cy="500190"/>
            <a:chOff x="5221223" y="201168"/>
            <a:chExt cx="338328" cy="500190"/>
          </a:xfrm>
        </p:grpSpPr>
        <p:sp>
          <p:nvSpPr>
            <p:cNvPr id="39" name="Isosceles Triangle 21">
              <a:extLst>
                <a:ext uri="{FF2B5EF4-FFF2-40B4-BE49-F238E27FC236}">
                  <a16:creationId xmlns:a16="http://schemas.microsoft.com/office/drawing/2014/main" id="{639F2860-8044-6146-A53D-6973387269EF}"/>
                </a:ext>
              </a:extLst>
            </p:cNvPr>
            <p:cNvSpPr/>
            <p:nvPr/>
          </p:nvSpPr>
          <p:spPr>
            <a:xfrm rot="5400000">
              <a:off x="5196680" y="338487"/>
              <a:ext cx="500190" cy="2255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Isosceles Triangle 22">
              <a:extLst>
                <a:ext uri="{FF2B5EF4-FFF2-40B4-BE49-F238E27FC236}">
                  <a16:creationId xmlns:a16="http://schemas.microsoft.com/office/drawing/2014/main" id="{B7F71ED1-03D8-1542-98D2-A1A8ADEF26AE}"/>
                </a:ext>
              </a:extLst>
            </p:cNvPr>
            <p:cNvSpPr/>
            <p:nvPr/>
          </p:nvSpPr>
          <p:spPr>
            <a:xfrm rot="5400000">
              <a:off x="5083904" y="338487"/>
              <a:ext cx="500190" cy="225552"/>
            </a:xfrm>
            <a:prstGeom prst="triangle">
              <a:avLst/>
            </a:prstGeom>
            <a:solidFill>
              <a:srgbClr val="007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8D5D183-30E4-FC49-955E-28E493CC7F8C}"/>
              </a:ext>
            </a:extLst>
          </p:cNvPr>
          <p:cNvSpPr txBox="1"/>
          <p:nvPr/>
        </p:nvSpPr>
        <p:spPr>
          <a:xfrm>
            <a:off x="6514823" y="5901972"/>
            <a:ext cx="5049554" cy="935712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indent="-342900">
              <a:spcAft>
                <a:spcPts val="600"/>
              </a:spcAft>
              <a:buClrTx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Global Pricing</a:t>
            </a:r>
          </a:p>
          <a:p>
            <a:pPr marL="342900" indent="-342900">
              <a:spcAft>
                <a:spcPts val="600"/>
              </a:spcAft>
              <a:buClrTx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Basic Ops Automations</a:t>
            </a:r>
          </a:p>
          <a:p>
            <a:pPr marL="342900" indent="-342900">
              <a:spcAft>
                <a:spcPts val="600"/>
              </a:spcAft>
              <a:buClrTx/>
              <a:buFont typeface="Arial"/>
              <a:buAutoNum type="arabicPeriod"/>
            </a:pPr>
            <a:r>
              <a:rPr lang="en-US" sz="1600" dirty="0">
                <a:solidFill>
                  <a:schemeClr val="tx1"/>
                </a:solidFill>
              </a:rPr>
              <a:t>New Channels Launch: School, Alliances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61DDCF1-A285-1D4C-9B41-34FE7FFB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2"/>
            <a:ext cx="11417298" cy="830997"/>
          </a:xfrm>
        </p:spPr>
        <p:txBody>
          <a:bodyPr/>
          <a:lstStyle/>
          <a:p>
            <a:r>
              <a:rPr lang="en-US" sz="2700" dirty="0"/>
              <a:t>Business Summary: All key metrics exceeding Series A Plan significantly; Positive Unit Economics with immediate upside</a:t>
            </a:r>
          </a:p>
        </p:txBody>
      </p:sp>
    </p:spTree>
    <p:extLst>
      <p:ext uri="{BB962C8B-B14F-4D97-AF65-F5344CB8AC3E}">
        <p14:creationId xmlns:p14="http://schemas.microsoft.com/office/powerpoint/2010/main" val="2768663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24BEA02E-1BB9-491E-A791-A71BA0D7FE2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040995-E105-47AC-BB2F-837AFE3D11EF}"/>
              </a:ext>
            </a:extLst>
          </p:cNvPr>
          <p:cNvSpPr/>
          <p:nvPr/>
        </p:nvSpPr>
        <p:spPr>
          <a:xfrm>
            <a:off x="538167" y="5570862"/>
            <a:ext cx="5315424" cy="14997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1C29F6-2FDB-4144-9341-E504D4B09A47}"/>
              </a:ext>
            </a:extLst>
          </p:cNvPr>
          <p:cNvSpPr/>
          <p:nvPr/>
        </p:nvSpPr>
        <p:spPr>
          <a:xfrm>
            <a:off x="6377741" y="5570862"/>
            <a:ext cx="5315424" cy="149978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35BFE0E-67F4-495C-938F-47D1C71BF2A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9F7AD-1E47-4BF3-8752-383B8ED5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93580"/>
            <a:ext cx="11417298" cy="800219"/>
          </a:xfrm>
        </p:spPr>
        <p:txBody>
          <a:bodyPr/>
          <a:lstStyle/>
          <a:p>
            <a:r>
              <a:rPr lang="en-US" sz="2600" dirty="0"/>
              <a:t>Consumer Summary: Strong NPS, growing month-on-month, both student and teacher at 60+</a:t>
            </a:r>
          </a:p>
        </p:txBody>
      </p:sp>
      <p:sp>
        <p:nvSpPr>
          <p:cNvPr id="926" name="Google Shape;926;p9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lang="en-US" sz="10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103" name="Rectangle: Top Corners Rounded 102">
            <a:extLst>
              <a:ext uri="{FF2B5EF4-FFF2-40B4-BE49-F238E27FC236}">
                <a16:creationId xmlns:a16="http://schemas.microsoft.com/office/drawing/2014/main" id="{280D5F68-3FD5-488F-82FF-DB526EC90DBA}"/>
              </a:ext>
            </a:extLst>
          </p:cNvPr>
          <p:cNvSpPr/>
          <p:nvPr/>
        </p:nvSpPr>
        <p:spPr>
          <a:xfrm>
            <a:off x="7221501" y="5256664"/>
            <a:ext cx="3636199" cy="59692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Teacher NPS Improvement Drivers in Progress (Nov 1st Goal: </a:t>
            </a:r>
            <a:r>
              <a:rPr lang="en-US" sz="1600" b="1" dirty="0">
                <a:solidFill>
                  <a:srgbClr val="007ABC"/>
                </a:solidFill>
                <a:latin typeface="Arial"/>
              </a:rPr>
              <a:t>90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38051B0-AE9C-4BEE-AB6F-E30BA077C333}"/>
              </a:ext>
            </a:extLst>
          </p:cNvPr>
          <p:cNvSpPr txBox="1"/>
          <p:nvPr/>
        </p:nvSpPr>
        <p:spPr>
          <a:xfrm>
            <a:off x="6514823" y="5901972"/>
            <a:ext cx="5049554" cy="935712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SLOT SCHEDULING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TEACHER TRAINING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TEACHER REWARD &amp; RECOGNITION</a:t>
            </a:r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E1F3A819-6C5B-408B-A0EE-73A924B6CABA}"/>
              </a:ext>
            </a:extLst>
          </p:cNvPr>
          <p:cNvSpPr/>
          <p:nvPr/>
        </p:nvSpPr>
        <p:spPr>
          <a:xfrm>
            <a:off x="544249" y="1493228"/>
            <a:ext cx="5307133" cy="357165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STUDENT NPS: 61</a:t>
            </a:r>
          </a:p>
        </p:txBody>
      </p:sp>
      <p:sp>
        <p:nvSpPr>
          <p:cNvPr id="31" name="Rectangle: Top Corners Rounded 30">
            <a:extLst>
              <a:ext uri="{FF2B5EF4-FFF2-40B4-BE49-F238E27FC236}">
                <a16:creationId xmlns:a16="http://schemas.microsoft.com/office/drawing/2014/main" id="{81F70C60-2EF9-430F-B68A-9759A490A4E3}"/>
              </a:ext>
            </a:extLst>
          </p:cNvPr>
          <p:cNvSpPr/>
          <p:nvPr/>
        </p:nvSpPr>
        <p:spPr>
          <a:xfrm>
            <a:off x="6386034" y="1504379"/>
            <a:ext cx="5307133" cy="357165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TEACHER NPS: 69 </a:t>
            </a:r>
          </a:p>
        </p:txBody>
      </p:sp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69AC0EF0-8289-4B22-B1CF-477567905004}"/>
              </a:ext>
            </a:extLst>
          </p:cNvPr>
          <p:cNvSpPr/>
          <p:nvPr/>
        </p:nvSpPr>
        <p:spPr>
          <a:xfrm>
            <a:off x="1379716" y="5256664"/>
            <a:ext cx="3636199" cy="596920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Student NPS Improvement Drivers in Progress (Dec 1st Goal: 70)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0632363-860A-47AB-ADED-EF666B9BF3A5}"/>
              </a:ext>
            </a:extLst>
          </p:cNvPr>
          <p:cNvSpPr txBox="1"/>
          <p:nvPr/>
        </p:nvSpPr>
        <p:spPr>
          <a:xfrm>
            <a:off x="673038" y="5901972"/>
            <a:ext cx="5049554" cy="935712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 SCHEDULING/OTHER TECH</a:t>
            </a:r>
          </a:p>
          <a:p>
            <a:pPr marL="342900" lvl="0" indent="-342900">
              <a:spcAft>
                <a:spcPts val="600"/>
              </a:spcAft>
              <a:buClrTx/>
              <a:buFont typeface="Arial"/>
              <a:buAutoNum type="arabicPeriod"/>
              <a:defRPr/>
            </a:pPr>
            <a:r>
              <a:rPr lang="en-US" sz="1600" dirty="0"/>
              <a:t>POST CLASS PROJECTS</a:t>
            </a:r>
          </a:p>
          <a:p>
            <a:pPr marL="342900" lvl="0" indent="-342900">
              <a:spcAft>
                <a:spcPts val="600"/>
              </a:spcAft>
              <a:buClrTx/>
              <a:buFont typeface="Arial"/>
              <a:buAutoNum type="arabicPeriod"/>
              <a:defRPr/>
            </a:pPr>
            <a:r>
              <a:rPr lang="en-US" sz="1600" dirty="0"/>
              <a:t>CLASS SUMMARIES/FEEDBACK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8865C75A-D43B-4B54-9113-0F168E429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22295"/>
              </p:ext>
            </p:extLst>
          </p:nvPr>
        </p:nvGraphicFramePr>
        <p:xfrm>
          <a:off x="544249" y="2156974"/>
          <a:ext cx="5307132" cy="2479358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782391">
                  <a:extLst>
                    <a:ext uri="{9D8B030D-6E8A-4147-A177-3AD203B41FA5}">
                      <a16:colId xmlns:a16="http://schemas.microsoft.com/office/drawing/2014/main" val="2067548420"/>
                    </a:ext>
                  </a:extLst>
                </a:gridCol>
                <a:gridCol w="995680">
                  <a:extLst>
                    <a:ext uri="{9D8B030D-6E8A-4147-A177-3AD203B41FA5}">
                      <a16:colId xmlns:a16="http://schemas.microsoft.com/office/drawing/2014/main" val="1152404118"/>
                    </a:ext>
                  </a:extLst>
                </a:gridCol>
                <a:gridCol w="2529061">
                  <a:extLst>
                    <a:ext uri="{9D8B030D-6E8A-4147-A177-3AD203B41FA5}">
                      <a16:colId xmlns:a16="http://schemas.microsoft.com/office/drawing/2014/main" val="2767089414"/>
                    </a:ext>
                  </a:extLst>
                </a:gridCol>
              </a:tblGrid>
              <a:tr h="490298"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NPS 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Survey # of Responses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20871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Beginner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63%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73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97183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Intermediate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67%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165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70997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60%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243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55360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Professional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65%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142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064995"/>
                  </a:ext>
                </a:extLst>
              </a:tr>
              <a:tr h="397812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61%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623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19"/>
                  </a:ext>
                </a:extLst>
              </a:tr>
            </a:tbl>
          </a:graphicData>
        </a:graphic>
      </p:graphicFrame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C741F09C-0D51-4A8B-B894-C37EC755B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367781"/>
              </p:ext>
            </p:extLst>
          </p:nvPr>
        </p:nvGraphicFramePr>
        <p:xfrm>
          <a:off x="6386034" y="2156974"/>
          <a:ext cx="5307131" cy="2479355"/>
        </p:xfrm>
        <a:graphic>
          <a:graphicData uri="http://schemas.openxmlformats.org/drawingml/2006/table">
            <a:tbl>
              <a:tblPr firstRow="1" firstCol="1">
                <a:tableStyleId>{073A0DAA-6AF3-43AB-8588-CEC1D06C72B9}</a:tableStyleId>
              </a:tblPr>
              <a:tblGrid>
                <a:gridCol w="1741966">
                  <a:extLst>
                    <a:ext uri="{9D8B030D-6E8A-4147-A177-3AD203B41FA5}">
                      <a16:colId xmlns:a16="http://schemas.microsoft.com/office/drawing/2014/main" val="2067548420"/>
                    </a:ext>
                  </a:extLst>
                </a:gridCol>
                <a:gridCol w="1036320">
                  <a:extLst>
                    <a:ext uri="{9D8B030D-6E8A-4147-A177-3AD203B41FA5}">
                      <a16:colId xmlns:a16="http://schemas.microsoft.com/office/drawing/2014/main" val="1152404118"/>
                    </a:ext>
                  </a:extLst>
                </a:gridCol>
                <a:gridCol w="2528845">
                  <a:extLst>
                    <a:ext uri="{9D8B030D-6E8A-4147-A177-3AD203B41FA5}">
                      <a16:colId xmlns:a16="http://schemas.microsoft.com/office/drawing/2014/main" val="2767089414"/>
                    </a:ext>
                  </a:extLst>
                </a:gridCol>
              </a:tblGrid>
              <a:tr h="480470">
                <a:tc>
                  <a:txBody>
                    <a:bodyPr/>
                    <a:lstStyle/>
                    <a:p>
                      <a:pPr algn="ctr" fontAlgn="b"/>
                      <a:endParaRPr lang="en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NPS 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Survey # of Responses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1520871"/>
                  </a:ext>
                </a:extLst>
              </a:tr>
              <a:tr h="39977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Beginner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64%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23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597183"/>
                  </a:ext>
                </a:extLst>
              </a:tr>
              <a:tr h="39977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Intermediate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70%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44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470997"/>
                  </a:ext>
                </a:extLst>
              </a:tr>
              <a:tr h="39977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Advanced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67%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65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055360"/>
                  </a:ext>
                </a:extLst>
              </a:tr>
              <a:tr h="39977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Professional</a:t>
                      </a:r>
                      <a:endParaRPr lang="en-IN" sz="16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69%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dirty="0">
                          <a:effectLst/>
                        </a:rPr>
                        <a:t>34</a:t>
                      </a: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064995"/>
                  </a:ext>
                </a:extLst>
              </a:tr>
              <a:tr h="399777">
                <a:tc>
                  <a:txBody>
                    <a:bodyPr/>
                    <a:lstStyle/>
                    <a:p>
                      <a:pPr algn="l" fontAlgn="b"/>
                      <a:r>
                        <a:rPr lang="en-IN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  <a:endParaRPr lang="en-IN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u="none" strike="noStrike" dirty="0">
                          <a:effectLst/>
                        </a:rPr>
                        <a:t>69%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166</a:t>
                      </a:r>
                      <a:endParaRPr lang="en-IN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00" marR="72000" marT="18000" marB="18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819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F3C3F17A-09C3-4975-84DB-85C0098C97D5}"/>
              </a:ext>
            </a:extLst>
          </p:cNvPr>
          <p:cNvGrpSpPr/>
          <p:nvPr/>
        </p:nvGrpSpPr>
        <p:grpSpPr>
          <a:xfrm rot="5400000">
            <a:off x="8870435" y="4922822"/>
            <a:ext cx="338328" cy="500190"/>
            <a:chOff x="5221223" y="201168"/>
            <a:chExt cx="338328" cy="500190"/>
          </a:xfrm>
        </p:grpSpPr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0A55C3B-682F-4D82-8A98-D47EED06A14E}"/>
                </a:ext>
              </a:extLst>
            </p:cNvPr>
            <p:cNvSpPr/>
            <p:nvPr/>
          </p:nvSpPr>
          <p:spPr>
            <a:xfrm rot="5400000">
              <a:off x="5196680" y="338487"/>
              <a:ext cx="500190" cy="2255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EF1D3A1A-6FEF-4B51-A735-6DFBAAA012B2}"/>
                </a:ext>
              </a:extLst>
            </p:cNvPr>
            <p:cNvSpPr/>
            <p:nvPr/>
          </p:nvSpPr>
          <p:spPr>
            <a:xfrm rot="5400000">
              <a:off x="5083904" y="338487"/>
              <a:ext cx="500190" cy="225552"/>
            </a:xfrm>
            <a:prstGeom prst="triangle">
              <a:avLst/>
            </a:prstGeom>
            <a:solidFill>
              <a:srgbClr val="007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50B462-FA90-4EDC-8ECB-355162BD4C08}"/>
              </a:ext>
            </a:extLst>
          </p:cNvPr>
          <p:cNvGrpSpPr/>
          <p:nvPr/>
        </p:nvGrpSpPr>
        <p:grpSpPr>
          <a:xfrm rot="5400000">
            <a:off x="3028651" y="4945124"/>
            <a:ext cx="338328" cy="500190"/>
            <a:chOff x="5221223" y="201168"/>
            <a:chExt cx="338328" cy="50019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702F9B4-2E2C-4EBE-B3BE-0C72827D4941}"/>
                </a:ext>
              </a:extLst>
            </p:cNvPr>
            <p:cNvSpPr/>
            <p:nvPr/>
          </p:nvSpPr>
          <p:spPr>
            <a:xfrm rot="5400000">
              <a:off x="5196680" y="338487"/>
              <a:ext cx="500190" cy="225552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68ADA68C-7264-4A3F-AE29-31376F9B9B2F}"/>
                </a:ext>
              </a:extLst>
            </p:cNvPr>
            <p:cNvSpPr/>
            <p:nvPr/>
          </p:nvSpPr>
          <p:spPr>
            <a:xfrm rot="5400000">
              <a:off x="5083904" y="338487"/>
              <a:ext cx="500190" cy="225552"/>
            </a:xfrm>
            <a:prstGeom prst="triangle">
              <a:avLst/>
            </a:prstGeom>
            <a:solidFill>
              <a:srgbClr val="007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Up Arrow 2"/>
          <p:cNvSpPr/>
          <p:nvPr/>
        </p:nvSpPr>
        <p:spPr>
          <a:xfrm>
            <a:off x="9991493" y="1493229"/>
            <a:ext cx="301083" cy="279820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281423" y="1548984"/>
            <a:ext cx="1400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(56 in May’19)</a:t>
            </a:r>
          </a:p>
        </p:txBody>
      </p:sp>
      <p:sp>
        <p:nvSpPr>
          <p:cNvPr id="30" name="Up Arrow 29"/>
          <p:cNvSpPr/>
          <p:nvPr/>
        </p:nvSpPr>
        <p:spPr>
          <a:xfrm>
            <a:off x="4122234" y="1504379"/>
            <a:ext cx="330766" cy="267955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53000" y="1542616"/>
            <a:ext cx="1400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(50 in May’19)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739" y="1813932"/>
            <a:ext cx="4948133" cy="30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Teacher Quality Topmost Positive Driver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83881" y="1845610"/>
            <a:ext cx="5178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Teacher Ops Topmost Positive Driver</a:t>
            </a:r>
          </a:p>
        </p:txBody>
      </p:sp>
    </p:spTree>
    <p:extLst>
      <p:ext uri="{BB962C8B-B14F-4D97-AF65-F5344CB8AC3E}">
        <p14:creationId xmlns:p14="http://schemas.microsoft.com/office/powerpoint/2010/main" val="194926259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2BF927ED-1762-48A0-9E89-A2126156E0B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3" name="think-cell Slide" r:id="rId6" imgW="359" imgH="360" progId="TCLayout.ActiveDocument.1">
                  <p:embed/>
                </p:oleObj>
              </mc:Choice>
              <mc:Fallback>
                <p:oleObj name="think-cell Slide" r:id="rId6" imgW="359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2BF927ED-1762-48A0-9E89-A2126156E0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BEE9C5D-7C29-42CF-8E17-6CDC02BF348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FF2A92-F227-F342-B68E-6246981AF3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fld id="{CD2FB971-6BF6-6D4D-8F6D-5250118CB56E}" type="slidenum"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79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/>
                <a:buNone/>
                <a:tabLst/>
                <a:defRPr/>
              </a:pPr>
              <a:t>12</a:t>
            </a:fld>
            <a:endParaRPr kumimoji="0" lang="en-US" sz="1004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F29C6C-BE48-C14B-8F2D-96BD9B63F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1963" y="3531288"/>
            <a:ext cx="1147465" cy="138970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EC305E27-69A3-DA41-8279-28E3C1D79B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2449" y="3531288"/>
            <a:ext cx="1147465" cy="13897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F5C7E-ADFE-4843-9A98-7AF8A140E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963" y="5444301"/>
            <a:ext cx="1147465" cy="138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493D40-B981-E84E-BC3F-0927F946BA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12936" y="3531288"/>
            <a:ext cx="1147465" cy="1389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EE3815-60BC-6145-B9F8-21BFE3F029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12936" y="5444301"/>
            <a:ext cx="1147465" cy="1389707"/>
          </a:xfrm>
          <a:prstGeom prst="rect">
            <a:avLst/>
          </a:prstGeom>
        </p:spPr>
      </p:pic>
      <p:pic>
        <p:nvPicPr>
          <p:cNvPr id="15" name="Picture 14" descr="A picture containing object&#10;&#10;Description automatically generated">
            <a:extLst>
              <a:ext uri="{FF2B5EF4-FFF2-40B4-BE49-F238E27FC236}">
                <a16:creationId xmlns:a16="http://schemas.microsoft.com/office/drawing/2014/main" id="{62338C7C-F414-DF40-8B96-500B4C38DE4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12449" y="5444301"/>
            <a:ext cx="1147465" cy="13897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F1B94B-40D0-A44C-93EF-319DDE4BF9F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12936" y="1702828"/>
            <a:ext cx="1147465" cy="13897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0A0271C-0D5E-A143-8E1C-C96170681B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12449" y="1702828"/>
            <a:ext cx="1147465" cy="1389707"/>
          </a:xfrm>
          <a:prstGeom prst="rect">
            <a:avLst/>
          </a:prstGeom>
        </p:spPr>
      </p:pic>
      <p:pic>
        <p:nvPicPr>
          <p:cNvPr id="21" name="Picture 20" descr="A picture containing object&#10;&#10;Description automatically generated">
            <a:extLst>
              <a:ext uri="{FF2B5EF4-FFF2-40B4-BE49-F238E27FC236}">
                <a16:creationId xmlns:a16="http://schemas.microsoft.com/office/drawing/2014/main" id="{D2DBB236-7B62-8240-BFC9-B173B013CB9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11963" y="1702828"/>
            <a:ext cx="1147465" cy="1389707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0FED79-F870-4E49-A3E8-3FE12630697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48418"/>
          <a:stretch/>
        </p:blipFill>
        <p:spPr>
          <a:xfrm>
            <a:off x="479223" y="1628316"/>
            <a:ext cx="6203457" cy="52659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8" name="Title 3">
            <a:extLst>
              <a:ext uri="{FF2B5EF4-FFF2-40B4-BE49-F238E27FC236}">
                <a16:creationId xmlns:a16="http://schemas.microsoft.com/office/drawing/2014/main" id="{9E506E8A-25E9-DC41-968A-3CC9C5255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62802"/>
            <a:ext cx="11582051" cy="830997"/>
          </a:xfrm>
        </p:spPr>
        <p:txBody>
          <a:bodyPr>
            <a:spAutoFit/>
          </a:bodyPr>
          <a:lstStyle/>
          <a:p>
            <a:r>
              <a:rPr lang="en-US" sz="2700" dirty="0"/>
              <a:t>V2 Tech Launch expected to step-change consumer engagement: Gamification, Community, Massive UI/UX overhaul </a:t>
            </a:r>
            <a:endParaRPr lang="en-IN" sz="2700" dirty="0"/>
          </a:p>
        </p:txBody>
      </p:sp>
    </p:spTree>
    <p:extLst>
      <p:ext uri="{BB962C8B-B14F-4D97-AF65-F5344CB8AC3E}">
        <p14:creationId xmlns:p14="http://schemas.microsoft.com/office/powerpoint/2010/main" val="3634829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96"/>
          <p:cNvGraphicFramePr/>
          <p:nvPr>
            <p:extLst>
              <p:ext uri="{D42A27DB-BD31-4B8C-83A1-F6EECF244321}">
                <p14:modId xmlns:p14="http://schemas.microsoft.com/office/powerpoint/2010/main" val="188974378"/>
              </p:ext>
            </p:extLst>
          </p:nvPr>
        </p:nvGraphicFramePr>
        <p:xfrm>
          <a:off x="2242185" y="1888187"/>
          <a:ext cx="7755256" cy="2400700"/>
        </p:xfrm>
        <a:graphic>
          <a:graphicData uri="http://schemas.openxmlformats.org/drawingml/2006/table">
            <a:tbl>
              <a:tblPr>
                <a:noFill/>
                <a:tableStyleId>{E1A47EA9-C54A-4798-B5FE-A250FD2E58FC}</a:tableStyleId>
              </a:tblPr>
              <a:tblGrid>
                <a:gridCol w="54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Company Vision &amp; Impact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Business Deep-Dive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2754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000" b="1" dirty="0">
                        <a:solidFill>
                          <a:srgbClr val="00B0F0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Growth Plans: India, Global</a:t>
                      </a:r>
                      <a:endParaRPr sz="2000" b="1" dirty="0">
                        <a:solidFill>
                          <a:srgbClr val="00B0F0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Next Steps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0798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29F7AD-1E47-4BF3-8752-383B8ED5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26" name="Google Shape;926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13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95717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730559B-5D6A-4267-A24F-0215A9F261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6C9A8-7625-48C6-901D-386BD015F1B9}"/>
              </a:ext>
            </a:extLst>
          </p:cNvPr>
          <p:cNvSpPr/>
          <p:nvPr/>
        </p:nvSpPr>
        <p:spPr>
          <a:xfrm>
            <a:off x="381001" y="1572013"/>
            <a:ext cx="11401095" cy="2252384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AFF36-5401-436D-A2CB-21C9F5B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8"/>
            <a:ext cx="11417298" cy="830997"/>
          </a:xfrm>
        </p:spPr>
        <p:txBody>
          <a:bodyPr/>
          <a:lstStyle/>
          <a:p>
            <a:r>
              <a:rPr lang="en-US" sz="2700" dirty="0" err="1"/>
              <a:t>WhiteHat</a:t>
            </a:r>
            <a:r>
              <a:rPr lang="en-US" sz="2700" dirty="0"/>
              <a:t> Jr Current User Base fairly dispersed; Immediate India Market Size Projecting Existing Base=$4.5 BN+</a:t>
            </a:r>
            <a:endParaRPr lang="en-IN" sz="27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7951CE-8E93-4F5E-A82D-8EA8F76E2E51}"/>
              </a:ext>
            </a:extLst>
          </p:cNvPr>
          <p:cNvSpPr/>
          <p:nvPr/>
        </p:nvSpPr>
        <p:spPr>
          <a:xfrm>
            <a:off x="1423437" y="1377161"/>
            <a:ext cx="9316224" cy="34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ABC"/>
                </a:solidFill>
              </a:rPr>
              <a:t>Current User Base ~ Avg. School Spend Rs. 60k, Diverse across Professions &amp; School Boards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888D72-DA8D-495E-AAEA-0CB5DCC1FCE6}"/>
              </a:ext>
            </a:extLst>
          </p:cNvPr>
          <p:cNvSpPr txBox="1"/>
          <p:nvPr/>
        </p:nvSpPr>
        <p:spPr>
          <a:xfrm>
            <a:off x="517206" y="1896572"/>
            <a:ext cx="335450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Income Split: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~75%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above 60k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2A5F3F-E323-43C5-A2C9-6E17ED1A0FB1}"/>
              </a:ext>
            </a:extLst>
          </p:cNvPr>
          <p:cNvSpPr txBox="1"/>
          <p:nvPr/>
        </p:nvSpPr>
        <p:spPr>
          <a:xfrm>
            <a:off x="4336195" y="1896572"/>
            <a:ext cx="349070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Profession Split: &lt;30% 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946A9B-6E99-48C1-A26E-F391A403C450}"/>
              </a:ext>
            </a:extLst>
          </p:cNvPr>
          <p:cNvSpPr txBox="1"/>
          <p:nvPr/>
        </p:nvSpPr>
        <p:spPr>
          <a:xfrm>
            <a:off x="8291389" y="1896572"/>
            <a:ext cx="335959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Board Split: ~80% CBSE/ICSE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5494E9E-C15C-42E7-B20B-F3C412F2C499}"/>
              </a:ext>
            </a:extLst>
          </p:cNvPr>
          <p:cNvCxnSpPr>
            <a:cxnSpLocks/>
          </p:cNvCxnSpPr>
          <p:nvPr/>
        </p:nvCxnSpPr>
        <p:spPr>
          <a:xfrm>
            <a:off x="511506" y="2133934"/>
            <a:ext cx="335450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6D0C01F-7F4E-49AC-94D6-6D7F5E810FDA}"/>
              </a:ext>
            </a:extLst>
          </p:cNvPr>
          <p:cNvCxnSpPr>
            <a:cxnSpLocks/>
          </p:cNvCxnSpPr>
          <p:nvPr/>
        </p:nvCxnSpPr>
        <p:spPr>
          <a:xfrm>
            <a:off x="4336195" y="2133934"/>
            <a:ext cx="335450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A57E92-9DE5-4BF0-8D0A-517978959542}"/>
              </a:ext>
            </a:extLst>
          </p:cNvPr>
          <p:cNvCxnSpPr>
            <a:cxnSpLocks/>
          </p:cNvCxnSpPr>
          <p:nvPr/>
        </p:nvCxnSpPr>
        <p:spPr>
          <a:xfrm>
            <a:off x="8291389" y="2133934"/>
            <a:ext cx="3354502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13916DC-5B92-4028-AC89-244DC881A8B3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2300288" y="2582543"/>
            <a:ext cx="179388" cy="133350"/>
          </a:xfrm>
          <a:prstGeom prst="rect">
            <a:avLst/>
          </a:prstGeom>
          <a:solidFill>
            <a:srgbClr val="AFE2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0374B8-30D9-4375-AC98-112C6CC05637}"/>
              </a:ext>
            </a:extLst>
          </p:cNvPr>
          <p:cNvSpPr/>
          <p:nvPr>
            <p:custDataLst>
              <p:tags r:id="rId3"/>
            </p:custDataLst>
          </p:nvPr>
        </p:nvSpPr>
        <p:spPr bwMode="auto">
          <a:xfrm>
            <a:off x="2300288" y="2808828"/>
            <a:ext cx="179388" cy="133350"/>
          </a:xfrm>
          <a:prstGeom prst="rect">
            <a:avLst/>
          </a:prstGeom>
          <a:solidFill>
            <a:srgbClr val="E7E7E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147BAC5-E941-46A5-B42C-02D6205B2F6F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300288" y="3035036"/>
            <a:ext cx="179388" cy="133350"/>
          </a:xfrm>
          <a:prstGeom prst="rect">
            <a:avLst/>
          </a:prstGeom>
          <a:solidFill>
            <a:srgbClr val="CBCBC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336156-3EB0-454F-8099-5B177815FAA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2300288" y="2353143"/>
            <a:ext cx="179388" cy="133350"/>
          </a:xfrm>
          <a:prstGeom prst="rect">
            <a:avLst/>
          </a:prstGeom>
          <a:solidFill>
            <a:srgbClr val="007A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Google Shape;8;p1">
            <a:extLst>
              <a:ext uri="{FF2B5EF4-FFF2-40B4-BE49-F238E27FC236}">
                <a16:creationId xmlns:a16="http://schemas.microsoft.com/office/drawing/2014/main" id="{E44B14E2-4489-4AC5-A5E8-D809EBB95EA7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2543175" y="2359025"/>
            <a:ext cx="6492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&lt;</a:t>
            </a:r>
            <a:r>
              <a:rPr lang="en-IN" altLang="en-US" sz="10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Rs</a:t>
            </a: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 30,000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1" name="Google Shape;8;p1">
            <a:extLst>
              <a:ext uri="{FF2B5EF4-FFF2-40B4-BE49-F238E27FC236}">
                <a16:creationId xmlns:a16="http://schemas.microsoft.com/office/drawing/2014/main" id="{FDF5DB40-03E0-46AC-B46E-5F284E535AA4}"/>
              </a:ext>
            </a:extLst>
          </p:cNvPr>
          <p:cNvSpPr txBox="1"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2543175" y="2789778"/>
            <a:ext cx="12779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Rs 60,000 - Rs 1 lakhs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8" name="Google Shape;8;p1">
            <a:extLst>
              <a:ext uri="{FF2B5EF4-FFF2-40B4-BE49-F238E27FC236}">
                <a16:creationId xmlns:a16="http://schemas.microsoft.com/office/drawing/2014/main" id="{89DE1E0E-DAA4-4654-A0D4-AD501B8F9CD2}"/>
              </a:ext>
            </a:extLst>
          </p:cNvPr>
          <p:cNvSpPr txBox="1"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2533622" y="3026024"/>
            <a:ext cx="6016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&gt;</a:t>
            </a:r>
            <a:r>
              <a:rPr lang="en-IN" altLang="en-US" sz="10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Rs</a:t>
            </a: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 1 lakh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60" name="Google Shape;8;p1">
            <a:extLst>
              <a:ext uri="{FF2B5EF4-FFF2-40B4-BE49-F238E27FC236}">
                <a16:creationId xmlns:a16="http://schemas.microsoft.com/office/drawing/2014/main" id="{CF6EFDCC-E0E2-4EF9-A15E-4EFD5D1F8DA9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2543175" y="2565775"/>
            <a:ext cx="12620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Rs</a:t>
            </a: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 30,000 - </a:t>
            </a:r>
            <a:r>
              <a:rPr lang="en-IN" altLang="en-US" sz="10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Rs</a:t>
            </a: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 60,000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aphicFrame>
        <p:nvGraphicFramePr>
          <p:cNvPr id="88" name="Chart 87">
            <a:extLst>
              <a:ext uri="{FF2B5EF4-FFF2-40B4-BE49-F238E27FC236}">
                <a16:creationId xmlns:a16="http://schemas.microsoft.com/office/drawing/2014/main" id="{66FB54A3-0142-445B-AD4E-D4DB07F5F975}"/>
              </a:ext>
            </a:extLst>
          </p:cNvPr>
          <p:cNvGraphicFramePr/>
          <p:nvPr>
            <p:custDataLst>
              <p:tags r:id="rId10"/>
            </p:custDataLst>
          </p:nvPr>
        </p:nvGraphicFramePr>
        <p:xfrm>
          <a:off x="3729038" y="2227263"/>
          <a:ext cx="2681287" cy="163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sp>
        <p:nvSpPr>
          <p:cNvPr id="73" name="Rectangle 72">
            <a:extLst>
              <a:ext uri="{FF2B5EF4-FFF2-40B4-BE49-F238E27FC236}">
                <a16:creationId xmlns:a16="http://schemas.microsoft.com/office/drawing/2014/main" id="{A14DCA0C-5B1F-46AC-9C16-20962032E326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6130925" y="2363788"/>
            <a:ext cx="179388" cy="133350"/>
          </a:xfrm>
          <a:prstGeom prst="rect">
            <a:avLst/>
          </a:prstGeom>
          <a:solidFill>
            <a:srgbClr val="007A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736F734-2169-4D29-BD8F-CA525E70B9D9}"/>
              </a:ext>
            </a:extLst>
          </p:cNvPr>
          <p:cNvSpPr/>
          <p:nvPr>
            <p:custDataLst>
              <p:tags r:id="rId12"/>
            </p:custDataLst>
          </p:nvPr>
        </p:nvSpPr>
        <p:spPr bwMode="auto">
          <a:xfrm>
            <a:off x="6130925" y="2566988"/>
            <a:ext cx="179388" cy="133350"/>
          </a:xfrm>
          <a:prstGeom prst="rect">
            <a:avLst/>
          </a:prstGeom>
          <a:solidFill>
            <a:srgbClr val="AFE2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DF397C6-2D13-46EF-A30F-DC59C3FE9005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6130925" y="2770188"/>
            <a:ext cx="179388" cy="133350"/>
          </a:xfrm>
          <a:prstGeom prst="rect">
            <a:avLst/>
          </a:prstGeom>
          <a:solidFill>
            <a:srgbClr val="E7E7E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DA688F-10D4-4DCE-A512-4CBD9A6E02A8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6130925" y="2973388"/>
            <a:ext cx="179388" cy="133350"/>
          </a:xfrm>
          <a:prstGeom prst="rect">
            <a:avLst/>
          </a:prstGeom>
          <a:solidFill>
            <a:srgbClr val="CBCBC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7" name="Google Shape;8;p1">
            <a:extLst>
              <a:ext uri="{FF2B5EF4-FFF2-40B4-BE49-F238E27FC236}">
                <a16:creationId xmlns:a16="http://schemas.microsoft.com/office/drawing/2014/main" id="{2EAB1110-29D7-4139-9751-FB11B3FFFAFF}"/>
              </a:ext>
            </a:extLst>
          </p:cNvPr>
          <p:cNvSpPr txBox="1">
            <a:spLocks noGrp="1"/>
          </p:cNvSpPr>
          <p:nvPr>
            <p:custDataLst>
              <p:tags r:id="rId15"/>
            </p:custDataLst>
          </p:nvPr>
        </p:nvSpPr>
        <p:spPr bwMode="auto">
          <a:xfrm>
            <a:off x="6361113" y="2968625"/>
            <a:ext cx="13557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Self-employed/Business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8" name="Google Shape;8;p1">
            <a:extLst>
              <a:ext uri="{FF2B5EF4-FFF2-40B4-BE49-F238E27FC236}">
                <a16:creationId xmlns:a16="http://schemas.microsoft.com/office/drawing/2014/main" id="{97D8A034-853C-40A1-846A-3107C3745F3D}"/>
              </a:ext>
            </a:extLst>
          </p:cNvPr>
          <p:cNvSpPr txBox="1">
            <a:spLocks noGrp="1"/>
          </p:cNvSpPr>
          <p:nvPr>
            <p:custDataLst>
              <p:tags r:id="rId16"/>
            </p:custDataLst>
          </p:nvPr>
        </p:nvSpPr>
        <p:spPr bwMode="auto">
          <a:xfrm>
            <a:off x="6361113" y="2359025"/>
            <a:ext cx="6905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Homemaker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9" name="Google Shape;8;p1">
            <a:extLst>
              <a:ext uri="{FF2B5EF4-FFF2-40B4-BE49-F238E27FC236}">
                <a16:creationId xmlns:a16="http://schemas.microsoft.com/office/drawing/2014/main" id="{5EDA4A2B-FB7C-4899-95F4-8E9A060AD8F3}"/>
              </a:ext>
            </a:extLst>
          </p:cNvPr>
          <p:cNvSpPr txBox="1">
            <a:spLocks noGrp="1"/>
          </p:cNvSpPr>
          <p:nvPr>
            <p:custDataLst>
              <p:tags r:id="rId17"/>
            </p:custDataLst>
          </p:nvPr>
        </p:nvSpPr>
        <p:spPr bwMode="auto">
          <a:xfrm>
            <a:off x="6361113" y="2765425"/>
            <a:ext cx="11096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Non IT Professional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76" name="Google Shape;8;p1">
            <a:extLst>
              <a:ext uri="{FF2B5EF4-FFF2-40B4-BE49-F238E27FC236}">
                <a16:creationId xmlns:a16="http://schemas.microsoft.com/office/drawing/2014/main" id="{DDF1694B-8DDE-48F5-B143-B03F58668604}"/>
              </a:ext>
            </a:extLst>
          </p:cNvPr>
          <p:cNvSpPr txBox="1">
            <a:spLocks noGrp="1"/>
          </p:cNvSpPr>
          <p:nvPr>
            <p:custDataLst>
              <p:tags r:id="rId18"/>
            </p:custDataLst>
          </p:nvPr>
        </p:nvSpPr>
        <p:spPr bwMode="auto">
          <a:xfrm>
            <a:off x="6361113" y="2562225"/>
            <a:ext cx="8429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IT Professional</a:t>
            </a:r>
          </a:p>
        </p:txBody>
      </p:sp>
      <p:graphicFrame>
        <p:nvGraphicFramePr>
          <p:cNvPr id="118" name="Chart 117">
            <a:extLst>
              <a:ext uri="{FF2B5EF4-FFF2-40B4-BE49-F238E27FC236}">
                <a16:creationId xmlns:a16="http://schemas.microsoft.com/office/drawing/2014/main" id="{8E24B2DC-5827-4DF1-AFE7-1DF0163B86BB}"/>
              </a:ext>
            </a:extLst>
          </p:cNvPr>
          <p:cNvGraphicFramePr/>
          <p:nvPr>
            <p:custDataLst>
              <p:tags r:id="rId19"/>
            </p:custDataLst>
          </p:nvPr>
        </p:nvGraphicFramePr>
        <p:xfrm>
          <a:off x="7696200" y="2227263"/>
          <a:ext cx="2681288" cy="163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sp>
        <p:nvSpPr>
          <p:cNvPr id="113" name="Google Shape;8;p1">
            <a:extLst>
              <a:ext uri="{FF2B5EF4-FFF2-40B4-BE49-F238E27FC236}">
                <a16:creationId xmlns:a16="http://schemas.microsoft.com/office/drawing/2014/main" id="{FD9D9427-CA88-412F-A9FB-D8C11B42A5F3}"/>
              </a:ext>
            </a:extLst>
          </p:cNvPr>
          <p:cNvSpPr txBox="1"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8640763" y="2417763"/>
            <a:ext cx="307975" cy="192088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spcFirstLastPara="1" wrap="none" lIns="25400" tIns="0" rIns="2540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EA8D888-DA92-4A44-939C-10336B80FA40}" type="datetime'''5''''''''''''''''''''''''''''''''''''''''''''%'''''''''">
              <a:rPr lang="en-IN" altLang="en-US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5%</a:t>
            </a:fld>
            <a:endParaRPr lang="en-IN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5" name="Google Shape;8;p1">
            <a:extLst>
              <a:ext uri="{FF2B5EF4-FFF2-40B4-BE49-F238E27FC236}">
                <a16:creationId xmlns:a16="http://schemas.microsoft.com/office/drawing/2014/main" id="{47A174D3-0E6A-4EDC-84D3-852FA814D0B3}"/>
              </a:ext>
            </a:extLst>
          </p:cNvPr>
          <p:cNvSpPr txBox="1"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8828088" y="2609850"/>
            <a:ext cx="307975" cy="1920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txBody>
          <a:bodyPr spcFirstLastPara="1" wrap="none" lIns="25400" tIns="0" rIns="2540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3753FFD5-9823-4C08-A4D0-8B108B0E544E}" type="datetime'''''''4''''''''''''''''''''''%'''''''''''''''''''''">
              <a:rPr lang="en-IN" altLang="en-US" smtClean="0">
                <a:solidFill>
                  <a:schemeClr val="tx1"/>
                </a:solidFill>
                <a:ea typeface="+mn-ea"/>
                <a:cs typeface="+mn-cs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4%</a:t>
            </a:fld>
            <a:endParaRPr lang="en-IN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C12F2F8-70E0-49F1-9808-C7F0D43BA3B0}"/>
              </a:ext>
            </a:extLst>
          </p:cNvPr>
          <p:cNvSpPr/>
          <p:nvPr>
            <p:custDataLst>
              <p:tags r:id="rId22"/>
            </p:custDataLst>
          </p:nvPr>
        </p:nvSpPr>
        <p:spPr bwMode="auto">
          <a:xfrm>
            <a:off x="10704513" y="2363788"/>
            <a:ext cx="179388" cy="133350"/>
          </a:xfrm>
          <a:prstGeom prst="rect">
            <a:avLst/>
          </a:prstGeom>
          <a:solidFill>
            <a:srgbClr val="CBCBC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1D09D92-DD3B-4560-9DED-6E02E718E8D7}"/>
              </a:ext>
            </a:extLst>
          </p:cNvPr>
          <p:cNvSpPr/>
          <p:nvPr>
            <p:custDataLst>
              <p:tags r:id="rId23"/>
            </p:custDataLst>
          </p:nvPr>
        </p:nvSpPr>
        <p:spPr bwMode="auto">
          <a:xfrm>
            <a:off x="10028238" y="2363788"/>
            <a:ext cx="179388" cy="133350"/>
          </a:xfrm>
          <a:prstGeom prst="rect">
            <a:avLst/>
          </a:prstGeom>
          <a:solidFill>
            <a:srgbClr val="007A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FCF639-9B5B-4FD6-814C-66EBBCA57A66}"/>
              </a:ext>
            </a:extLst>
          </p:cNvPr>
          <p:cNvSpPr/>
          <p:nvPr>
            <p:custDataLst>
              <p:tags r:id="rId24"/>
            </p:custDataLst>
          </p:nvPr>
        </p:nvSpPr>
        <p:spPr bwMode="auto">
          <a:xfrm>
            <a:off x="10028238" y="2566988"/>
            <a:ext cx="179388" cy="133350"/>
          </a:xfrm>
          <a:prstGeom prst="rect">
            <a:avLst/>
          </a:prstGeom>
          <a:solidFill>
            <a:srgbClr val="AFE2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B7E6648-E37F-49EF-AC5F-E9C4D5F95E2E}"/>
              </a:ext>
            </a:extLst>
          </p:cNvPr>
          <p:cNvSpPr/>
          <p:nvPr>
            <p:custDataLst>
              <p:tags r:id="rId25"/>
            </p:custDataLst>
          </p:nvPr>
        </p:nvSpPr>
        <p:spPr bwMode="auto">
          <a:xfrm>
            <a:off x="10028238" y="2770188"/>
            <a:ext cx="179388" cy="133350"/>
          </a:xfrm>
          <a:prstGeom prst="rect">
            <a:avLst/>
          </a:prstGeom>
          <a:solidFill>
            <a:srgbClr val="E7E7E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A7D3C1-31B0-4601-B63D-244DE43ECDF0}"/>
              </a:ext>
            </a:extLst>
          </p:cNvPr>
          <p:cNvSpPr/>
          <p:nvPr>
            <p:custDataLst>
              <p:tags r:id="rId26"/>
            </p:custDataLst>
          </p:nvPr>
        </p:nvSpPr>
        <p:spPr bwMode="auto">
          <a:xfrm>
            <a:off x="10704513" y="2566988"/>
            <a:ext cx="179388" cy="133350"/>
          </a:xfrm>
          <a:prstGeom prst="rect">
            <a:avLst/>
          </a:prstGeom>
          <a:solidFill>
            <a:srgbClr val="96969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8" name="Google Shape;8;p1">
            <a:extLst>
              <a:ext uri="{FF2B5EF4-FFF2-40B4-BE49-F238E27FC236}">
                <a16:creationId xmlns:a16="http://schemas.microsoft.com/office/drawing/2014/main" id="{B7A2C078-1E5C-40B6-AE9B-A22AF4A7C4DC}"/>
              </a:ext>
            </a:extLst>
          </p:cNvPr>
          <p:cNvSpPr txBox="1">
            <a:spLocks noGrp="1"/>
          </p:cNvSpPr>
          <p:nvPr>
            <p:custDataLst>
              <p:tags r:id="rId27"/>
            </p:custDataLst>
          </p:nvPr>
        </p:nvSpPr>
        <p:spPr bwMode="auto">
          <a:xfrm>
            <a:off x="10258425" y="2359025"/>
            <a:ext cx="3444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CBSE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9" name="Google Shape;8;p1">
            <a:extLst>
              <a:ext uri="{FF2B5EF4-FFF2-40B4-BE49-F238E27FC236}">
                <a16:creationId xmlns:a16="http://schemas.microsoft.com/office/drawing/2014/main" id="{7C66BA9B-5716-46D9-908D-CC0AFFDBD4AB}"/>
              </a:ext>
            </a:extLst>
          </p:cNvPr>
          <p:cNvSpPr txBox="1">
            <a:spLocks noGrp="1"/>
          </p:cNvSpPr>
          <p:nvPr>
            <p:custDataLst>
              <p:tags r:id="rId28"/>
            </p:custDataLst>
          </p:nvPr>
        </p:nvSpPr>
        <p:spPr bwMode="auto">
          <a:xfrm>
            <a:off x="10258425" y="2765425"/>
            <a:ext cx="2952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ICSE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0" name="Google Shape;8;p1">
            <a:extLst>
              <a:ext uri="{FF2B5EF4-FFF2-40B4-BE49-F238E27FC236}">
                <a16:creationId xmlns:a16="http://schemas.microsoft.com/office/drawing/2014/main" id="{BAEEB9A4-37A9-44B6-9854-51608DF78C58}"/>
              </a:ext>
            </a:extLst>
          </p:cNvPr>
          <p:cNvSpPr txBox="1">
            <a:spLocks noGrp="1"/>
          </p:cNvSpPr>
          <p:nvPr>
            <p:custDataLst>
              <p:tags r:id="rId29"/>
            </p:custDataLst>
          </p:nvPr>
        </p:nvSpPr>
        <p:spPr bwMode="auto">
          <a:xfrm>
            <a:off x="10258425" y="2562225"/>
            <a:ext cx="1190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IB</a:t>
            </a:r>
          </a:p>
        </p:txBody>
      </p:sp>
      <p:sp>
        <p:nvSpPr>
          <p:cNvPr id="107" name="Google Shape;8;p1">
            <a:extLst>
              <a:ext uri="{FF2B5EF4-FFF2-40B4-BE49-F238E27FC236}">
                <a16:creationId xmlns:a16="http://schemas.microsoft.com/office/drawing/2014/main" id="{03557723-E492-42D6-825D-5607FBD0F6B5}"/>
              </a:ext>
            </a:extLst>
          </p:cNvPr>
          <p:cNvSpPr txBox="1">
            <a:spLocks noGrp="1"/>
          </p:cNvSpPr>
          <p:nvPr>
            <p:custDataLst>
              <p:tags r:id="rId30"/>
            </p:custDataLst>
          </p:nvPr>
        </p:nvSpPr>
        <p:spPr bwMode="auto">
          <a:xfrm>
            <a:off x="10934700" y="2562225"/>
            <a:ext cx="6651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ea typeface="+mn-ea"/>
                <a:cs typeface="+mn-cs"/>
              </a:rPr>
              <a:t>State Board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97" name="Google Shape;8;p1">
            <a:extLst>
              <a:ext uri="{FF2B5EF4-FFF2-40B4-BE49-F238E27FC236}">
                <a16:creationId xmlns:a16="http://schemas.microsoft.com/office/drawing/2014/main" id="{D1C0CC6C-244A-4E16-9E07-E40D83B40F11}"/>
              </a:ext>
            </a:extLst>
          </p:cNvPr>
          <p:cNvSpPr txBox="1"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10934700" y="2359025"/>
            <a:ext cx="3794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0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Others</a:t>
            </a:r>
            <a:endParaRPr lang="en-IN" sz="10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632E94F3-E1B8-BF4E-BBB7-2B47FA3CB563}"/>
              </a:ext>
            </a:extLst>
          </p:cNvPr>
          <p:cNvGraphicFramePr/>
          <p:nvPr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330484546"/>
              </p:ext>
            </p:extLst>
          </p:nvPr>
        </p:nvGraphicFramePr>
        <p:xfrm>
          <a:off x="-72257" y="2161575"/>
          <a:ext cx="2681287" cy="163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EF5E92AA-25D4-A743-A4AF-EF365ABB50A4}"/>
              </a:ext>
            </a:extLst>
          </p:cNvPr>
          <p:cNvSpPr txBox="1"/>
          <p:nvPr/>
        </p:nvSpPr>
        <p:spPr>
          <a:xfrm>
            <a:off x="720411" y="4082422"/>
            <a:ext cx="26494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METHOD 1: 6-17 urban HH’s with PCs &amp; fixed broadbands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26F007B-BEF1-564F-97FF-8E861F6FC307}"/>
              </a:ext>
            </a:extLst>
          </p:cNvPr>
          <p:cNvSpPr txBox="1"/>
          <p:nvPr/>
        </p:nvSpPr>
        <p:spPr>
          <a:xfrm>
            <a:off x="4591637" y="4096380"/>
            <a:ext cx="253829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METHOD 2: 6-17 urban HH’s paying &gt; ₹60k in school fee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1213969-478A-554B-BAC0-509651B65BAD}"/>
              </a:ext>
            </a:extLst>
          </p:cNvPr>
          <p:cNvSpPr txBox="1"/>
          <p:nvPr/>
        </p:nvSpPr>
        <p:spPr>
          <a:xfrm>
            <a:off x="8337023" y="4086876"/>
            <a:ext cx="30100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METHOD 3: 6-17 urban HH’s with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Rs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 20Lakhs+Disposable Income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EF6E3E5-4C67-6249-9717-7BE76511AC6B}"/>
              </a:ext>
            </a:extLst>
          </p:cNvPr>
          <p:cNvSpPr/>
          <p:nvPr/>
        </p:nvSpPr>
        <p:spPr>
          <a:xfrm>
            <a:off x="1713959" y="7277235"/>
            <a:ext cx="929020" cy="27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5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13 Mn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E44F143-2902-BA4A-9177-7A49FE3E4DF2}"/>
              </a:ext>
            </a:extLst>
          </p:cNvPr>
          <p:cNvSpPr/>
          <p:nvPr/>
        </p:nvSpPr>
        <p:spPr>
          <a:xfrm>
            <a:off x="5568951" y="7276402"/>
            <a:ext cx="929020" cy="27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5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~9 Mn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E43BC6D-56C5-074D-ACFC-32E0BCC241BF}"/>
              </a:ext>
            </a:extLst>
          </p:cNvPr>
          <p:cNvSpPr/>
          <p:nvPr/>
        </p:nvSpPr>
        <p:spPr>
          <a:xfrm>
            <a:off x="9426560" y="7281594"/>
            <a:ext cx="929020" cy="2780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5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10-11 Mn</a:t>
            </a:r>
          </a:p>
        </p:txBody>
      </p:sp>
      <p:sp>
        <p:nvSpPr>
          <p:cNvPr id="83" name="Trapezoid 29">
            <a:extLst>
              <a:ext uri="{FF2B5EF4-FFF2-40B4-BE49-F238E27FC236}">
                <a16:creationId xmlns:a16="http://schemas.microsoft.com/office/drawing/2014/main" id="{7E1FE361-F2EC-F84B-91CF-7839B062C360}"/>
              </a:ext>
            </a:extLst>
          </p:cNvPr>
          <p:cNvSpPr/>
          <p:nvPr/>
        </p:nvSpPr>
        <p:spPr>
          <a:xfrm rot="10800000">
            <a:off x="4911930" y="5488356"/>
            <a:ext cx="2107393" cy="584865"/>
          </a:xfrm>
          <a:prstGeom prst="trapezoid">
            <a:avLst>
              <a:gd name="adj" fmla="val 21274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rPr>
              <a:t> </a:t>
            </a:r>
          </a:p>
        </p:txBody>
      </p:sp>
      <p:sp>
        <p:nvSpPr>
          <p:cNvPr id="84" name="Trapezoid 30">
            <a:extLst>
              <a:ext uri="{FF2B5EF4-FFF2-40B4-BE49-F238E27FC236}">
                <a16:creationId xmlns:a16="http://schemas.microsoft.com/office/drawing/2014/main" id="{22E54A21-CA1C-D148-BBE4-E58B05FC8C19}"/>
              </a:ext>
            </a:extLst>
          </p:cNvPr>
          <p:cNvSpPr/>
          <p:nvPr/>
        </p:nvSpPr>
        <p:spPr>
          <a:xfrm rot="10800000">
            <a:off x="1066290" y="5452060"/>
            <a:ext cx="2142809" cy="612375"/>
          </a:xfrm>
          <a:prstGeom prst="trapezoid">
            <a:avLst>
              <a:gd name="adj" fmla="val 163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5" name="Trapezoid 32">
            <a:extLst>
              <a:ext uri="{FF2B5EF4-FFF2-40B4-BE49-F238E27FC236}">
                <a16:creationId xmlns:a16="http://schemas.microsoft.com/office/drawing/2014/main" id="{151C6634-8EE4-1347-9682-91A84A206914}"/>
              </a:ext>
            </a:extLst>
          </p:cNvPr>
          <p:cNvSpPr/>
          <p:nvPr/>
        </p:nvSpPr>
        <p:spPr>
          <a:xfrm rot="10800000">
            <a:off x="837790" y="4612542"/>
            <a:ext cx="2526321" cy="612376"/>
          </a:xfrm>
          <a:prstGeom prst="trapezoid">
            <a:avLst>
              <a:gd name="adj" fmla="val 163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6" name="Trapezoid 39">
            <a:extLst>
              <a:ext uri="{FF2B5EF4-FFF2-40B4-BE49-F238E27FC236}">
                <a16:creationId xmlns:a16="http://schemas.microsoft.com/office/drawing/2014/main" id="{8D2804AC-85F0-8842-83D7-E3F5506E0B46}"/>
              </a:ext>
            </a:extLst>
          </p:cNvPr>
          <p:cNvSpPr/>
          <p:nvPr/>
        </p:nvSpPr>
        <p:spPr>
          <a:xfrm rot="10800000">
            <a:off x="5061303" y="6160050"/>
            <a:ext cx="842964" cy="367428"/>
          </a:xfrm>
          <a:prstGeom prst="trapezoid">
            <a:avLst>
              <a:gd name="adj" fmla="val 24165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7" name="Trapezoid 40">
            <a:extLst>
              <a:ext uri="{FF2B5EF4-FFF2-40B4-BE49-F238E27FC236}">
                <a16:creationId xmlns:a16="http://schemas.microsoft.com/office/drawing/2014/main" id="{A0E906BF-5B5C-894A-B492-F8B205A3D717}"/>
              </a:ext>
            </a:extLst>
          </p:cNvPr>
          <p:cNvSpPr/>
          <p:nvPr/>
        </p:nvSpPr>
        <p:spPr>
          <a:xfrm rot="10800000">
            <a:off x="4739209" y="4636591"/>
            <a:ext cx="2452835" cy="612377"/>
          </a:xfrm>
          <a:prstGeom prst="trapezoid">
            <a:avLst>
              <a:gd name="adj" fmla="val 22610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07A1B3-5692-0A45-8757-1258851DF5BF}"/>
              </a:ext>
            </a:extLst>
          </p:cNvPr>
          <p:cNvSpPr/>
          <p:nvPr/>
        </p:nvSpPr>
        <p:spPr>
          <a:xfrm>
            <a:off x="1309452" y="5496462"/>
            <a:ext cx="16564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HHs having Fixed Line Internet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4E328CF-84A6-614A-8B5D-861F6AA1E0CA}"/>
              </a:ext>
            </a:extLst>
          </p:cNvPr>
          <p:cNvSpPr/>
          <p:nvPr/>
        </p:nvSpPr>
        <p:spPr>
          <a:xfrm>
            <a:off x="1309452" y="5180196"/>
            <a:ext cx="1656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60 Mn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3C9463B-B7B2-9E46-B325-3087AC90A9DA}"/>
              </a:ext>
            </a:extLst>
          </p:cNvPr>
          <p:cNvSpPr/>
          <p:nvPr/>
        </p:nvSpPr>
        <p:spPr>
          <a:xfrm>
            <a:off x="1309451" y="6096294"/>
            <a:ext cx="18830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17.1 Mn HHs</a:t>
            </a:r>
          </a:p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= 45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Mn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 kids with PCs</a:t>
            </a:r>
          </a:p>
        </p:txBody>
      </p:sp>
      <p:sp>
        <p:nvSpPr>
          <p:cNvPr id="92" name="Trapezoid 48">
            <a:extLst>
              <a:ext uri="{FF2B5EF4-FFF2-40B4-BE49-F238E27FC236}">
                <a16:creationId xmlns:a16="http://schemas.microsoft.com/office/drawing/2014/main" id="{69B62FA3-83F1-EE4B-B15F-1D42B89C927E}"/>
              </a:ext>
            </a:extLst>
          </p:cNvPr>
          <p:cNvSpPr/>
          <p:nvPr/>
        </p:nvSpPr>
        <p:spPr>
          <a:xfrm rot="10800000">
            <a:off x="1309452" y="6575147"/>
            <a:ext cx="1656484" cy="612375"/>
          </a:xfrm>
          <a:prstGeom prst="trapezoid">
            <a:avLst>
              <a:gd name="adj" fmla="val 163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FD88EEF-E5BA-CF49-BB1A-ECDE78CF3D03}"/>
              </a:ext>
            </a:extLst>
          </p:cNvPr>
          <p:cNvSpPr/>
          <p:nvPr/>
        </p:nvSpPr>
        <p:spPr>
          <a:xfrm>
            <a:off x="1417731" y="6611487"/>
            <a:ext cx="14399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6-17 yr. old kids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(Grades 1-12)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080AB25-1AF1-9343-8012-313475F9C959}"/>
              </a:ext>
            </a:extLst>
          </p:cNvPr>
          <p:cNvSpPr/>
          <p:nvPr/>
        </p:nvSpPr>
        <p:spPr>
          <a:xfrm>
            <a:off x="5142241" y="4667155"/>
            <a:ext cx="16467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Kids going to School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0005DE-F114-C447-ACD8-7744862E64DF}"/>
              </a:ext>
            </a:extLst>
          </p:cNvPr>
          <p:cNvSpPr/>
          <p:nvPr/>
        </p:nvSpPr>
        <p:spPr>
          <a:xfrm>
            <a:off x="5137384" y="5249610"/>
            <a:ext cx="16564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73 Mn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AD2A731-4A04-1A41-91DD-EC0F47ED2D34}"/>
              </a:ext>
            </a:extLst>
          </p:cNvPr>
          <p:cNvSpPr/>
          <p:nvPr/>
        </p:nvSpPr>
        <p:spPr>
          <a:xfrm>
            <a:off x="5178354" y="6236042"/>
            <a:ext cx="599302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&gt; ₹60k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BB570EA-B973-914D-BFB6-44B02CAA1F2A}"/>
              </a:ext>
            </a:extLst>
          </p:cNvPr>
          <p:cNvSpPr/>
          <p:nvPr/>
        </p:nvSpPr>
        <p:spPr>
          <a:xfrm>
            <a:off x="5123837" y="6599153"/>
            <a:ext cx="708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6.5 Mn</a:t>
            </a:r>
          </a:p>
        </p:txBody>
      </p:sp>
      <p:sp>
        <p:nvSpPr>
          <p:cNvPr id="106" name="Trapezoid 55">
            <a:extLst>
              <a:ext uri="{FF2B5EF4-FFF2-40B4-BE49-F238E27FC236}">
                <a16:creationId xmlns:a16="http://schemas.microsoft.com/office/drawing/2014/main" id="{BDE6F34D-D9CE-EA48-AF81-5B0558E92B3A}"/>
              </a:ext>
            </a:extLst>
          </p:cNvPr>
          <p:cNvSpPr/>
          <p:nvPr/>
        </p:nvSpPr>
        <p:spPr>
          <a:xfrm rot="10800000">
            <a:off x="6013803" y="6159750"/>
            <a:ext cx="872830" cy="376858"/>
          </a:xfrm>
          <a:prstGeom prst="trapezoid">
            <a:avLst>
              <a:gd name="adj" fmla="val 31553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14567CD-ACE0-BE41-9452-9532030719E3}"/>
              </a:ext>
            </a:extLst>
          </p:cNvPr>
          <p:cNvSpPr/>
          <p:nvPr/>
        </p:nvSpPr>
        <p:spPr>
          <a:xfrm>
            <a:off x="6111243" y="6227803"/>
            <a:ext cx="671348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&lt; ₹60k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2E9E02AE-1D01-214C-9F1D-B519B51A4B7E}"/>
              </a:ext>
            </a:extLst>
          </p:cNvPr>
          <p:cNvSpPr/>
          <p:nvPr/>
        </p:nvSpPr>
        <p:spPr>
          <a:xfrm>
            <a:off x="5169736" y="5518952"/>
            <a:ext cx="1591782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Kids with annual 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spending on school 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2DCEEEFB-7B97-AB4A-ABCE-D3E495B82F96}"/>
              </a:ext>
            </a:extLst>
          </p:cNvPr>
          <p:cNvSpPr/>
          <p:nvPr/>
        </p:nvSpPr>
        <p:spPr>
          <a:xfrm>
            <a:off x="5123837" y="6918236"/>
            <a:ext cx="708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6.5 Mn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A585527-C298-5D48-BF65-AAF0CB4E2BCB}"/>
              </a:ext>
            </a:extLst>
          </p:cNvPr>
          <p:cNvSpPr/>
          <p:nvPr/>
        </p:nvSpPr>
        <p:spPr>
          <a:xfrm>
            <a:off x="6033461" y="6918236"/>
            <a:ext cx="9417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~2.2 Mn*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CA5EC27-BC07-B745-A181-A5B7C5690DD2}"/>
              </a:ext>
            </a:extLst>
          </p:cNvPr>
          <p:cNvSpPr/>
          <p:nvPr/>
        </p:nvSpPr>
        <p:spPr>
          <a:xfrm>
            <a:off x="6077728" y="6599153"/>
            <a:ext cx="8482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66 Mn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4E1C7E2-84D7-7D42-A516-B6AFBD79CC5F}"/>
              </a:ext>
            </a:extLst>
          </p:cNvPr>
          <p:cNvSpPr/>
          <p:nvPr/>
        </p:nvSpPr>
        <p:spPr>
          <a:xfrm>
            <a:off x="3512671" y="6644507"/>
            <a:ext cx="1435008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Total Population Size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064A8FA-549B-1947-BF68-F25F74EDB791}"/>
              </a:ext>
            </a:extLst>
          </p:cNvPr>
          <p:cNvSpPr/>
          <p:nvPr/>
        </p:nvSpPr>
        <p:spPr>
          <a:xfrm>
            <a:off x="3512671" y="6972190"/>
            <a:ext cx="1410643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Market for White Hat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D67A22A-B255-344C-963F-6EF9E86B11B0}"/>
              </a:ext>
            </a:extLst>
          </p:cNvPr>
          <p:cNvSpPr/>
          <p:nvPr/>
        </p:nvSpPr>
        <p:spPr>
          <a:xfrm>
            <a:off x="5810582" y="6904555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+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3D976E3-3F01-BF4A-9C25-700BC3A638D6}"/>
              </a:ext>
            </a:extLst>
          </p:cNvPr>
          <p:cNvSpPr/>
          <p:nvPr/>
        </p:nvSpPr>
        <p:spPr>
          <a:xfrm>
            <a:off x="1475771" y="4811008"/>
            <a:ext cx="132384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HHs having PCs</a:t>
            </a:r>
          </a:p>
        </p:txBody>
      </p:sp>
      <p:sp>
        <p:nvSpPr>
          <p:cNvPr id="121" name="Trapezoid 65">
            <a:extLst>
              <a:ext uri="{FF2B5EF4-FFF2-40B4-BE49-F238E27FC236}">
                <a16:creationId xmlns:a16="http://schemas.microsoft.com/office/drawing/2014/main" id="{11DF487D-CBEA-1949-918C-3622785A9D00}"/>
              </a:ext>
            </a:extLst>
          </p:cNvPr>
          <p:cNvSpPr/>
          <p:nvPr/>
        </p:nvSpPr>
        <p:spPr>
          <a:xfrm rot="10800000">
            <a:off x="8605864" y="4592535"/>
            <a:ext cx="2472374" cy="612377"/>
          </a:xfrm>
          <a:prstGeom prst="trapezoid">
            <a:avLst>
              <a:gd name="adj" fmla="val 28831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72993A0-F7B7-8544-8CE6-71219B5DC8A6}"/>
              </a:ext>
            </a:extLst>
          </p:cNvPr>
          <p:cNvSpPr/>
          <p:nvPr/>
        </p:nvSpPr>
        <p:spPr>
          <a:xfrm>
            <a:off x="8834035" y="4684562"/>
            <a:ext cx="2004921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Elite Households earning 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  <a:t> 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  <a:t>₹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 Lakh/Year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75CFC98-2497-9E4A-A950-44B6D58C7154}"/>
              </a:ext>
            </a:extLst>
          </p:cNvPr>
          <p:cNvSpPr/>
          <p:nvPr/>
        </p:nvSpPr>
        <p:spPr>
          <a:xfrm>
            <a:off x="9896750" y="5465562"/>
            <a:ext cx="602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9 Mn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2119541-AA81-F143-8BA3-C91AAD1AB6E7}"/>
              </a:ext>
            </a:extLst>
          </p:cNvPr>
          <p:cNvCxnSpPr>
            <a:cxnSpLocks/>
          </p:cNvCxnSpPr>
          <p:nvPr/>
        </p:nvCxnSpPr>
        <p:spPr>
          <a:xfrm flipH="1">
            <a:off x="10553700" y="5194499"/>
            <a:ext cx="340522" cy="153799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rapezoid 69">
            <a:extLst>
              <a:ext uri="{FF2B5EF4-FFF2-40B4-BE49-F238E27FC236}">
                <a16:creationId xmlns:a16="http://schemas.microsoft.com/office/drawing/2014/main" id="{241778ED-1D49-5B4F-84C5-5763407C021A}"/>
              </a:ext>
            </a:extLst>
          </p:cNvPr>
          <p:cNvSpPr/>
          <p:nvPr/>
        </p:nvSpPr>
        <p:spPr>
          <a:xfrm rot="10800000">
            <a:off x="9028416" y="5917279"/>
            <a:ext cx="1609103" cy="815214"/>
          </a:xfrm>
          <a:prstGeom prst="trapezoid">
            <a:avLst>
              <a:gd name="adj" fmla="val 17634"/>
            </a:avLst>
          </a:prstGeom>
          <a:solidFill>
            <a:schemeClr val="bg1">
              <a:lumMod val="8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0CBF57A8-60E6-804B-BD5A-69389717E501}"/>
              </a:ext>
            </a:extLst>
          </p:cNvPr>
          <p:cNvCxnSpPr>
            <a:cxnSpLocks/>
          </p:cNvCxnSpPr>
          <p:nvPr/>
        </p:nvCxnSpPr>
        <p:spPr>
          <a:xfrm>
            <a:off x="8785255" y="5183660"/>
            <a:ext cx="327437" cy="154883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23A6D99-C50D-1943-9DEB-BD649376E3DC}"/>
              </a:ext>
            </a:extLst>
          </p:cNvPr>
          <p:cNvSpPr/>
          <p:nvPr/>
        </p:nvSpPr>
        <p:spPr>
          <a:xfrm>
            <a:off x="9296709" y="5976356"/>
            <a:ext cx="1096335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Schoolkids &gt;</a:t>
            </a: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cs typeface="Arial" charset="0"/>
                <a:sym typeface="Arial"/>
              </a:rPr>
              <a:t> ₹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20 Lakh HH income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 charset="0"/>
              <a:ea typeface="+mn-ea"/>
              <a:cs typeface="Arial" charset="0"/>
              <a:sym typeface="Arial"/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4709886-DDC1-2141-A547-318244EE4ADC}"/>
              </a:ext>
            </a:extLst>
          </p:cNvPr>
          <p:cNvSpPr/>
          <p:nvPr/>
        </p:nvSpPr>
        <p:spPr>
          <a:xfrm>
            <a:off x="9637743" y="6797405"/>
            <a:ext cx="546306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8.1 Mn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DD71C72-2FAE-1346-85A1-B7B89D7523BF}"/>
              </a:ext>
            </a:extLst>
          </p:cNvPr>
          <p:cNvSpPr/>
          <p:nvPr/>
        </p:nvSpPr>
        <p:spPr>
          <a:xfrm>
            <a:off x="10460466" y="6789402"/>
            <a:ext cx="711334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~2.5 Mn*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9C19DBC-386D-BB4A-8361-CBD4107A4FA9}"/>
              </a:ext>
            </a:extLst>
          </p:cNvPr>
          <p:cNvSpPr/>
          <p:nvPr/>
        </p:nvSpPr>
        <p:spPr>
          <a:xfrm>
            <a:off x="10177827" y="6741063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+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0D3D3B7-100F-4E6C-AE89-B6DA04537874}"/>
              </a:ext>
            </a:extLst>
          </p:cNvPr>
          <p:cNvSpPr/>
          <p:nvPr/>
        </p:nvSpPr>
        <p:spPr>
          <a:xfrm rot="10800000">
            <a:off x="4419304" y="3883732"/>
            <a:ext cx="2757221" cy="149788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1" name="Slide Number Placeholder 3">
            <a:extLst>
              <a:ext uri="{FF2B5EF4-FFF2-40B4-BE49-F238E27FC236}">
                <a16:creationId xmlns:a16="http://schemas.microsoft.com/office/drawing/2014/main" id="{CA4490FE-13FC-4848-9A23-4B55BE4CC2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US" sz="10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02170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730559B-5D6A-4267-A24F-0215A9F261E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dirty="0">
              <a:sym typeface="+mn-lt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436C9A8-7625-48C6-901D-386BD015F1B9}"/>
              </a:ext>
            </a:extLst>
          </p:cNvPr>
          <p:cNvSpPr/>
          <p:nvPr/>
        </p:nvSpPr>
        <p:spPr>
          <a:xfrm>
            <a:off x="381001" y="1739899"/>
            <a:ext cx="11401095" cy="5610859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AFF36-5401-436D-A2CB-21C9F5B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4"/>
            <a:ext cx="11417298" cy="830997"/>
          </a:xfrm>
        </p:spPr>
        <p:txBody>
          <a:bodyPr/>
          <a:lstStyle/>
          <a:p>
            <a:r>
              <a:rPr lang="en-US" sz="2700" dirty="0" err="1"/>
              <a:t>WhiteHat</a:t>
            </a:r>
            <a:r>
              <a:rPr lang="en-US" sz="2700" dirty="0"/>
              <a:t> Jr Teacher Profile: &lt;35, Female, Diverse Education Background: scales to ~2MM+ Teachers</a:t>
            </a:r>
            <a:endParaRPr lang="en-IN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CDBE1-C41D-480B-A327-9E7FD83BC9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53693" y="7285948"/>
            <a:ext cx="235868" cy="13641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7951CE-8E93-4F5E-A82D-8EA8F76E2E51}"/>
              </a:ext>
            </a:extLst>
          </p:cNvPr>
          <p:cNvSpPr/>
          <p:nvPr/>
        </p:nvSpPr>
        <p:spPr>
          <a:xfrm>
            <a:off x="1180618" y="1566630"/>
            <a:ext cx="4177195" cy="34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ABC"/>
                </a:solidFill>
              </a:rPr>
              <a:t>Current Teacher Base ~ &lt;35, Full-Time, Diverse Education Background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487B45-9320-49C9-85F8-4F976045A5BD}"/>
              </a:ext>
            </a:extLst>
          </p:cNvPr>
          <p:cNvSpPr txBox="1"/>
          <p:nvPr/>
        </p:nvSpPr>
        <p:spPr>
          <a:xfrm>
            <a:off x="585490" y="2054225"/>
            <a:ext cx="512951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Tx/>
              <a:buNone/>
              <a:tabLst/>
              <a:defRPr kumimoji="0" b="1" kern="0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 Split: 80% &lt;35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200110-E61C-4B40-BA6E-3F2557C11C5D}"/>
              </a:ext>
            </a:extLst>
          </p:cNvPr>
          <p:cNvSpPr txBox="1"/>
          <p:nvPr/>
        </p:nvSpPr>
        <p:spPr>
          <a:xfrm>
            <a:off x="585490" y="3800932"/>
            <a:ext cx="51295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Tx/>
              <a:buNone/>
              <a:tabLst/>
              <a:defRPr kumimoji="0" b="1" kern="0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Backgrounds: Mix of Tech &amp; Non-Tech but limited prior coding experience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49871C6-33C5-43A0-9684-A927B007D4BB}"/>
              </a:ext>
            </a:extLst>
          </p:cNvPr>
          <p:cNvSpPr txBox="1"/>
          <p:nvPr/>
        </p:nvSpPr>
        <p:spPr>
          <a:xfrm>
            <a:off x="596550" y="5718175"/>
            <a:ext cx="50529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 defTabSz="914400" eaLnBrk="1" fontAlgn="auto" latinLnBrk="0" hangingPunct="1">
              <a:buSzTx/>
              <a:buNone/>
              <a:tabLst/>
              <a:defRPr kumimoji="0" b="1" kern="0" spc="0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</a:defRPr>
            </a:lvl1pPr>
          </a:lstStyle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Profession Split: Split between full-time and part-time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1C41F6-AF24-40A5-B75A-3A14AD59FFA2}"/>
              </a:ext>
            </a:extLst>
          </p:cNvPr>
          <p:cNvCxnSpPr>
            <a:cxnSpLocks/>
          </p:cNvCxnSpPr>
          <p:nvPr/>
        </p:nvCxnSpPr>
        <p:spPr>
          <a:xfrm>
            <a:off x="585490" y="2295534"/>
            <a:ext cx="51295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4438E7-F11E-4ABB-9581-28008BD0D22E}"/>
              </a:ext>
            </a:extLst>
          </p:cNvPr>
          <p:cNvCxnSpPr>
            <a:cxnSpLocks/>
          </p:cNvCxnSpPr>
          <p:nvPr/>
        </p:nvCxnSpPr>
        <p:spPr>
          <a:xfrm>
            <a:off x="585490" y="4252839"/>
            <a:ext cx="51295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Chart 77">
            <a:extLst>
              <a:ext uri="{FF2B5EF4-FFF2-40B4-BE49-F238E27FC236}">
                <a16:creationId xmlns:a16="http://schemas.microsoft.com/office/drawing/2014/main" id="{EAFE4F20-932A-44A8-977D-472FB9C3FBCB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1424850"/>
              </p:ext>
            </p:extLst>
          </p:nvPr>
        </p:nvGraphicFramePr>
        <p:xfrm>
          <a:off x="515431" y="2321400"/>
          <a:ext cx="2047590" cy="134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sp>
        <p:nvSpPr>
          <p:cNvPr id="65" name="Google Shape;8;p1">
            <a:extLst>
              <a:ext uri="{FF2B5EF4-FFF2-40B4-BE49-F238E27FC236}">
                <a16:creationId xmlns:a16="http://schemas.microsoft.com/office/drawing/2014/main" id="{B5ECF07D-33FA-4F3E-9369-F0047491F7A0}"/>
              </a:ext>
            </a:extLst>
          </p:cNvPr>
          <p:cNvSpPr txBox="1"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1595438" y="2705100"/>
            <a:ext cx="307975" cy="192088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txBody>
          <a:bodyPr spcFirstLastPara="1" wrap="none" lIns="25400" tIns="0" rIns="2540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E5FD6A5B-E947-4A33-BE4E-C5CA6E758663}" type="datetime'''''''''4''''''''''%'''''''''''''''''''''''''''">
              <a:rPr lang="en-IN" altLang="en-US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4%</a:t>
            </a:fld>
            <a:endParaRPr lang="en-IN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3AA7050-E527-424F-81D1-CCF74974693E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3057525" y="2511425"/>
            <a:ext cx="196850" cy="147638"/>
          </a:xfrm>
          <a:prstGeom prst="rect">
            <a:avLst/>
          </a:prstGeom>
          <a:solidFill>
            <a:srgbClr val="AFE2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94D637-96C6-4BAE-9124-1B3DC3816652}"/>
              </a:ext>
            </a:extLst>
          </p:cNvPr>
          <p:cNvSpPr/>
          <p:nvPr>
            <p:custDataLst>
              <p:tags r:id="rId5"/>
            </p:custDataLst>
          </p:nvPr>
        </p:nvSpPr>
        <p:spPr bwMode="auto">
          <a:xfrm>
            <a:off x="4289425" y="2511425"/>
            <a:ext cx="196850" cy="147638"/>
          </a:xfrm>
          <a:prstGeom prst="rect">
            <a:avLst/>
          </a:prstGeom>
          <a:solidFill>
            <a:srgbClr val="CBCBC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6CE1100-E2C5-4E01-A128-0E90D85BECD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057525" y="2730500"/>
            <a:ext cx="196850" cy="147638"/>
          </a:xfrm>
          <a:prstGeom prst="rect">
            <a:avLst/>
          </a:prstGeom>
          <a:solidFill>
            <a:srgbClr val="007A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FE48B8-D640-4657-9E5D-C732A5B0AC44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3057525" y="2949575"/>
            <a:ext cx="196850" cy="147638"/>
          </a:xfrm>
          <a:prstGeom prst="rect">
            <a:avLst/>
          </a:prstGeom>
          <a:solidFill>
            <a:srgbClr val="E7E7E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20412F-E4C7-4C1A-8A78-BA5BB123031A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289425" y="2730500"/>
            <a:ext cx="196850" cy="147638"/>
          </a:xfrm>
          <a:prstGeom prst="rect">
            <a:avLst/>
          </a:prstGeom>
          <a:solidFill>
            <a:srgbClr val="96969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Google Shape;8;p1">
            <a:extLst>
              <a:ext uri="{FF2B5EF4-FFF2-40B4-BE49-F238E27FC236}">
                <a16:creationId xmlns:a16="http://schemas.microsoft.com/office/drawing/2014/main" id="{82F26057-023E-47BC-A9AC-B3E4BE87206D}"/>
              </a:ext>
            </a:extLst>
          </p:cNvPr>
          <p:cNvSpPr txBox="1"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4537075" y="2725738"/>
            <a:ext cx="820738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ea typeface="+mn-ea"/>
                <a:cs typeface="+mn-cs"/>
              </a:rPr>
              <a:t>More than 35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3" name="Google Shape;8;p1">
            <a:extLst>
              <a:ext uri="{FF2B5EF4-FFF2-40B4-BE49-F238E27FC236}">
                <a16:creationId xmlns:a16="http://schemas.microsoft.com/office/drawing/2014/main" id="{4656C177-4F6A-4042-B5FC-5D73D2A660EE}"/>
              </a:ext>
            </a:extLst>
          </p:cNvPr>
          <p:cNvSpPr txBox="1"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3305175" y="2506663"/>
            <a:ext cx="7985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Less than 23</a:t>
            </a:r>
          </a:p>
        </p:txBody>
      </p:sp>
      <p:sp>
        <p:nvSpPr>
          <p:cNvPr id="55" name="Google Shape;8;p1">
            <a:extLst>
              <a:ext uri="{FF2B5EF4-FFF2-40B4-BE49-F238E27FC236}">
                <a16:creationId xmlns:a16="http://schemas.microsoft.com/office/drawing/2014/main" id="{178DD5AA-7F3E-42CD-9A40-CC23BABCB104}"/>
              </a:ext>
            </a:extLst>
          </p:cNvPr>
          <p:cNvSpPr txBox="1"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3305174" y="2725738"/>
            <a:ext cx="882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23 to 26 years</a:t>
            </a:r>
          </a:p>
        </p:txBody>
      </p:sp>
      <p:sp>
        <p:nvSpPr>
          <p:cNvPr id="56" name="Google Shape;8;p1">
            <a:extLst>
              <a:ext uri="{FF2B5EF4-FFF2-40B4-BE49-F238E27FC236}">
                <a16:creationId xmlns:a16="http://schemas.microsoft.com/office/drawing/2014/main" id="{6CC68672-C7BE-4CD5-95A3-3B56E8B6AA88}"/>
              </a:ext>
            </a:extLst>
          </p:cNvPr>
          <p:cNvSpPr txBox="1"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3305174" y="2944813"/>
            <a:ext cx="882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27 to 30 years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54" name="Google Shape;8;p1">
            <a:extLst>
              <a:ext uri="{FF2B5EF4-FFF2-40B4-BE49-F238E27FC236}">
                <a16:creationId xmlns:a16="http://schemas.microsoft.com/office/drawing/2014/main" id="{4F03939A-C724-43B1-B3CA-57E5982C2B5A}"/>
              </a:ext>
            </a:extLst>
          </p:cNvPr>
          <p:cNvSpPr txBox="1"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4537075" y="2506663"/>
            <a:ext cx="8826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31 to 35 years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aphicFrame>
        <p:nvGraphicFramePr>
          <p:cNvPr id="126" name="Chart 125">
            <a:extLst>
              <a:ext uri="{FF2B5EF4-FFF2-40B4-BE49-F238E27FC236}">
                <a16:creationId xmlns:a16="http://schemas.microsoft.com/office/drawing/2014/main" id="{C2E8B2D0-845F-42CB-93DB-4C0D4CD9221C}"/>
              </a:ext>
            </a:extLst>
          </p:cNvPr>
          <p:cNvGraphicFramePr/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222140251"/>
              </p:ext>
            </p:extLst>
          </p:nvPr>
        </p:nvGraphicFramePr>
        <p:xfrm>
          <a:off x="515431" y="4290535"/>
          <a:ext cx="2047590" cy="134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6"/>
          </a:graphicData>
        </a:graphic>
      </p:graphicFrame>
      <p:sp>
        <p:nvSpPr>
          <p:cNvPr id="99" name="Rectangle 98">
            <a:extLst>
              <a:ext uri="{FF2B5EF4-FFF2-40B4-BE49-F238E27FC236}">
                <a16:creationId xmlns:a16="http://schemas.microsoft.com/office/drawing/2014/main" id="{7C28478B-22A3-4090-846D-DFCCBB474141}"/>
              </a:ext>
            </a:extLst>
          </p:cNvPr>
          <p:cNvSpPr/>
          <p:nvPr>
            <p:custDataLst>
              <p:tags r:id="rId15"/>
            </p:custDataLst>
          </p:nvPr>
        </p:nvSpPr>
        <p:spPr bwMode="auto">
          <a:xfrm>
            <a:off x="3057525" y="4480560"/>
            <a:ext cx="196850" cy="147638"/>
          </a:xfrm>
          <a:prstGeom prst="rect">
            <a:avLst/>
          </a:prstGeom>
          <a:solidFill>
            <a:srgbClr val="AFE2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41FEF91-2D90-4447-94F8-1F8CC6E1629B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4419600" y="4699635"/>
            <a:ext cx="196850" cy="147638"/>
          </a:xfrm>
          <a:prstGeom prst="rect">
            <a:avLst/>
          </a:prstGeom>
          <a:solidFill>
            <a:srgbClr val="969696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DBA23FD-3A45-4C97-BC73-9037EB06CAF0}"/>
              </a:ext>
            </a:extLst>
          </p:cNvPr>
          <p:cNvSpPr/>
          <p:nvPr>
            <p:custDataLst>
              <p:tags r:id="rId17"/>
            </p:custDataLst>
          </p:nvPr>
        </p:nvSpPr>
        <p:spPr bwMode="auto">
          <a:xfrm>
            <a:off x="3057525" y="4699635"/>
            <a:ext cx="196850" cy="147638"/>
          </a:xfrm>
          <a:prstGeom prst="rect">
            <a:avLst/>
          </a:prstGeom>
          <a:solidFill>
            <a:srgbClr val="007ABC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8A7523E0-C66E-4787-97A7-95C66E72C00D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3057525" y="4918710"/>
            <a:ext cx="196850" cy="147638"/>
          </a:xfrm>
          <a:prstGeom prst="rect">
            <a:avLst/>
          </a:prstGeom>
          <a:solidFill>
            <a:srgbClr val="E7E7E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95A8A17-979B-4B16-B0C7-B58369D7D18C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4419600" y="4480560"/>
            <a:ext cx="196850" cy="147638"/>
          </a:xfrm>
          <a:prstGeom prst="rect">
            <a:avLst/>
          </a:prstGeom>
          <a:solidFill>
            <a:srgbClr val="CBCBCB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8F531B9-03DD-45EF-9B49-5A2F40B70278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4419600" y="4918710"/>
            <a:ext cx="196850" cy="147638"/>
          </a:xfrm>
          <a:prstGeom prst="rect">
            <a:avLst/>
          </a:prstGeom>
          <a:solidFill>
            <a:srgbClr val="80808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5" name="Google Shape;8;p1">
            <a:extLst>
              <a:ext uri="{FF2B5EF4-FFF2-40B4-BE49-F238E27FC236}">
                <a16:creationId xmlns:a16="http://schemas.microsoft.com/office/drawing/2014/main" id="{8CC56773-972F-4069-AF2C-00029624AF65}"/>
              </a:ext>
            </a:extLst>
          </p:cNvPr>
          <p:cNvSpPr txBox="1">
            <a:spLocks noGrp="1"/>
          </p:cNvSpPr>
          <p:nvPr>
            <p:custDataLst>
              <p:tags r:id="rId21"/>
            </p:custDataLst>
          </p:nvPr>
        </p:nvSpPr>
        <p:spPr bwMode="auto">
          <a:xfrm>
            <a:off x="3305175" y="4475798"/>
            <a:ext cx="10128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BTECH/MTECH</a:t>
            </a:r>
          </a:p>
        </p:txBody>
      </p:sp>
      <p:sp>
        <p:nvSpPr>
          <p:cNvPr id="104" name="Google Shape;8;p1">
            <a:extLst>
              <a:ext uri="{FF2B5EF4-FFF2-40B4-BE49-F238E27FC236}">
                <a16:creationId xmlns:a16="http://schemas.microsoft.com/office/drawing/2014/main" id="{2FD388B6-56BF-46D1-B1F2-24ECEFFD9398}"/>
              </a:ext>
            </a:extLst>
          </p:cNvPr>
          <p:cNvSpPr txBox="1">
            <a:spLocks noGrp="1"/>
          </p:cNvSpPr>
          <p:nvPr>
            <p:custDataLst>
              <p:tags r:id="rId22"/>
            </p:custDataLst>
          </p:nvPr>
        </p:nvSpPr>
        <p:spPr bwMode="auto">
          <a:xfrm>
            <a:off x="4667249" y="4694873"/>
            <a:ext cx="59055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ea typeface="+mn-ea"/>
                <a:cs typeface="+mn-cs"/>
              </a:rPr>
              <a:t>MBA/LLB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6" name="Google Shape;8;p1">
            <a:extLst>
              <a:ext uri="{FF2B5EF4-FFF2-40B4-BE49-F238E27FC236}">
                <a16:creationId xmlns:a16="http://schemas.microsoft.com/office/drawing/2014/main" id="{8BF54AE0-7D21-46FD-86BC-78F705CEEE6D}"/>
              </a:ext>
            </a:extLst>
          </p:cNvPr>
          <p:cNvSpPr txBox="1">
            <a:spLocks noGrp="1"/>
          </p:cNvSpPr>
          <p:nvPr>
            <p:custDataLst>
              <p:tags r:id="rId23"/>
            </p:custDataLst>
          </p:nvPr>
        </p:nvSpPr>
        <p:spPr bwMode="auto">
          <a:xfrm>
            <a:off x="3305176" y="4694873"/>
            <a:ext cx="4349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BE/ME</a:t>
            </a:r>
          </a:p>
        </p:txBody>
      </p:sp>
      <p:sp>
        <p:nvSpPr>
          <p:cNvPr id="107" name="Google Shape;8;p1">
            <a:extLst>
              <a:ext uri="{FF2B5EF4-FFF2-40B4-BE49-F238E27FC236}">
                <a16:creationId xmlns:a16="http://schemas.microsoft.com/office/drawing/2014/main" id="{DE619F3D-0668-42FE-9F5F-001A1EDF7894}"/>
              </a:ext>
            </a:extLst>
          </p:cNvPr>
          <p:cNvSpPr txBox="1">
            <a:spLocks noGrp="1"/>
          </p:cNvSpPr>
          <p:nvPr>
            <p:custDataLst>
              <p:tags r:id="rId24"/>
            </p:custDataLst>
          </p:nvPr>
        </p:nvSpPr>
        <p:spPr bwMode="auto">
          <a:xfrm>
            <a:off x="3305175" y="4913948"/>
            <a:ext cx="638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BSC/MSC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08" name="Google Shape;8;p1">
            <a:extLst>
              <a:ext uri="{FF2B5EF4-FFF2-40B4-BE49-F238E27FC236}">
                <a16:creationId xmlns:a16="http://schemas.microsoft.com/office/drawing/2014/main" id="{C8F6006C-4348-42DE-8BFC-682A99872F41}"/>
              </a:ext>
            </a:extLst>
          </p:cNvPr>
          <p:cNvSpPr txBox="1">
            <a:spLocks noGrp="1"/>
          </p:cNvSpPr>
          <p:nvPr>
            <p:custDataLst>
              <p:tags r:id="rId25"/>
            </p:custDataLst>
          </p:nvPr>
        </p:nvSpPr>
        <p:spPr bwMode="auto">
          <a:xfrm>
            <a:off x="4667250" y="4475798"/>
            <a:ext cx="63817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BCA/MCA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23" name="Google Shape;8;p1">
            <a:extLst>
              <a:ext uri="{FF2B5EF4-FFF2-40B4-BE49-F238E27FC236}">
                <a16:creationId xmlns:a16="http://schemas.microsoft.com/office/drawing/2014/main" id="{07B16C5E-5BD9-4062-9D39-38F56D908773}"/>
              </a:ext>
            </a:extLst>
          </p:cNvPr>
          <p:cNvSpPr txBox="1">
            <a:spLocks noGrp="1"/>
          </p:cNvSpPr>
          <p:nvPr>
            <p:custDataLst>
              <p:tags r:id="rId26"/>
            </p:custDataLst>
          </p:nvPr>
        </p:nvSpPr>
        <p:spPr bwMode="auto">
          <a:xfrm>
            <a:off x="4667250" y="4913948"/>
            <a:ext cx="4556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ea typeface="+mn-ea"/>
                <a:cs typeface="+mn-cs"/>
              </a:rPr>
              <a:t>Others 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graphicFrame>
        <p:nvGraphicFramePr>
          <p:cNvPr id="129" name="Chart 128">
            <a:extLst>
              <a:ext uri="{FF2B5EF4-FFF2-40B4-BE49-F238E27FC236}">
                <a16:creationId xmlns:a16="http://schemas.microsoft.com/office/drawing/2014/main" id="{5D86600A-5C73-4564-8C39-C5C8EF01784C}"/>
              </a:ext>
            </a:extLst>
          </p:cNvPr>
          <p:cNvGraphicFramePr/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355281792"/>
              </p:ext>
            </p:extLst>
          </p:nvPr>
        </p:nvGraphicFramePr>
        <p:xfrm>
          <a:off x="595726" y="5942021"/>
          <a:ext cx="2047590" cy="13477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sp>
        <p:nvSpPr>
          <p:cNvPr id="111" name="Rectangle 110">
            <a:extLst>
              <a:ext uri="{FF2B5EF4-FFF2-40B4-BE49-F238E27FC236}">
                <a16:creationId xmlns:a16="http://schemas.microsoft.com/office/drawing/2014/main" id="{A33C9047-ADDF-47E8-BF07-9344C5868E06}"/>
              </a:ext>
            </a:extLst>
          </p:cNvPr>
          <p:cNvSpPr/>
          <p:nvPr>
            <p:custDataLst>
              <p:tags r:id="rId28"/>
            </p:custDataLst>
          </p:nvPr>
        </p:nvSpPr>
        <p:spPr bwMode="auto">
          <a:xfrm>
            <a:off x="3266408" y="6132046"/>
            <a:ext cx="196850" cy="147638"/>
          </a:xfrm>
          <a:prstGeom prst="rect">
            <a:avLst/>
          </a:prstGeom>
          <a:solidFill>
            <a:srgbClr val="AFE2FF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EB50BEB-D182-44AC-86BE-90F208CB74DB}"/>
              </a:ext>
            </a:extLst>
          </p:cNvPr>
          <p:cNvSpPr/>
          <p:nvPr>
            <p:custDataLst>
              <p:tags r:id="rId29"/>
            </p:custDataLst>
          </p:nvPr>
        </p:nvSpPr>
        <p:spPr bwMode="auto">
          <a:xfrm>
            <a:off x="3266408" y="6351121"/>
            <a:ext cx="196850" cy="147638"/>
          </a:xfrm>
          <a:prstGeom prst="rect">
            <a:avLst/>
          </a:prstGeom>
          <a:solidFill>
            <a:srgbClr val="E7E7E7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CC5E310-EE32-43CF-AEA8-BEABDE7E648C}"/>
              </a:ext>
            </a:extLst>
          </p:cNvPr>
          <p:cNvSpPr/>
          <p:nvPr>
            <p:custDataLst>
              <p:tags r:id="rId30"/>
            </p:custDataLst>
          </p:nvPr>
        </p:nvSpPr>
        <p:spPr bwMode="auto">
          <a:xfrm>
            <a:off x="3266408" y="6570196"/>
            <a:ext cx="196850" cy="147638"/>
          </a:xfrm>
          <a:prstGeom prst="rect">
            <a:avLst/>
          </a:prstGeom>
          <a:solidFill>
            <a:srgbClr val="C0C0C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3" name="Google Shape;8;p1">
            <a:extLst>
              <a:ext uri="{FF2B5EF4-FFF2-40B4-BE49-F238E27FC236}">
                <a16:creationId xmlns:a16="http://schemas.microsoft.com/office/drawing/2014/main" id="{BA4F82DC-E7B4-40E7-9ABB-CB218C4B763F}"/>
              </a:ext>
            </a:extLst>
          </p:cNvPr>
          <p:cNvSpPr txBox="1">
            <a:spLocks noGrp="1"/>
          </p:cNvSpPr>
          <p:nvPr>
            <p:custDataLst>
              <p:tags r:id="rId31"/>
            </p:custDataLst>
          </p:nvPr>
        </p:nvSpPr>
        <p:spPr bwMode="auto">
          <a:xfrm>
            <a:off x="3514058" y="6127284"/>
            <a:ext cx="12192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Fulltime </a:t>
            </a:r>
            <a:r>
              <a:rPr lang="en-IN" sz="110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WhiteHatJr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115" name="Google Shape;8;p1">
            <a:extLst>
              <a:ext uri="{FF2B5EF4-FFF2-40B4-BE49-F238E27FC236}">
                <a16:creationId xmlns:a16="http://schemas.microsoft.com/office/drawing/2014/main" id="{D1E96AA4-2683-4A6C-A966-71CF5CE2DA01}"/>
              </a:ext>
            </a:extLst>
          </p:cNvPr>
          <p:cNvSpPr txBox="1">
            <a:spLocks noGrp="1"/>
          </p:cNvSpPr>
          <p:nvPr>
            <p:custDataLst>
              <p:tags r:id="rId32"/>
            </p:custDataLst>
          </p:nvPr>
        </p:nvSpPr>
        <p:spPr bwMode="auto">
          <a:xfrm>
            <a:off x="3514058" y="6346359"/>
            <a:ext cx="10128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WH + Education</a:t>
            </a:r>
          </a:p>
        </p:txBody>
      </p:sp>
      <p:sp>
        <p:nvSpPr>
          <p:cNvPr id="114" name="Google Shape;8;p1">
            <a:extLst>
              <a:ext uri="{FF2B5EF4-FFF2-40B4-BE49-F238E27FC236}">
                <a16:creationId xmlns:a16="http://schemas.microsoft.com/office/drawing/2014/main" id="{DC9E3205-5A8D-43F4-AAB0-6BBEC2602D25}"/>
              </a:ext>
            </a:extLst>
          </p:cNvPr>
          <p:cNvSpPr txBox="1">
            <a:spLocks noGrp="1"/>
          </p:cNvSpPr>
          <p:nvPr>
            <p:custDataLst>
              <p:tags r:id="rId33"/>
            </p:custDataLst>
          </p:nvPr>
        </p:nvSpPr>
        <p:spPr bwMode="auto">
          <a:xfrm>
            <a:off x="3514058" y="6565434"/>
            <a:ext cx="849313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spcFirstLastPara="1" wrap="none" lIns="0" tIns="0" rIns="0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IN" altLang="en-US" sz="110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+mn-lt"/>
              </a:rPr>
              <a:t>WH + 2nd job</a:t>
            </a:r>
            <a:endParaRPr lang="en-IN" sz="1100" dirty="0">
              <a:solidFill>
                <a:schemeClr val="tx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846F332-3C2F-674D-9750-10E79DD76364}"/>
              </a:ext>
            </a:extLst>
          </p:cNvPr>
          <p:cNvSpPr/>
          <p:nvPr/>
        </p:nvSpPr>
        <p:spPr>
          <a:xfrm>
            <a:off x="5845215" y="3958542"/>
            <a:ext cx="274597" cy="492144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9230884-E741-D946-B37D-23FFD1F9820E}"/>
              </a:ext>
            </a:extLst>
          </p:cNvPr>
          <p:cNvSpPr/>
          <p:nvPr/>
        </p:nvSpPr>
        <p:spPr>
          <a:xfrm>
            <a:off x="6881813" y="1607331"/>
            <a:ext cx="4177195" cy="3465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007ABC"/>
                </a:solidFill>
              </a:rPr>
              <a:t>Immediate Supply Pool: 1.8MM+ vs </a:t>
            </a:r>
            <a:br>
              <a:rPr lang="en-US" sz="1600" b="1" dirty="0">
                <a:solidFill>
                  <a:srgbClr val="007ABC"/>
                </a:solidFill>
              </a:rPr>
            </a:br>
            <a:r>
              <a:rPr lang="en-US" sz="1600" b="1" dirty="0">
                <a:solidFill>
                  <a:srgbClr val="007ABC"/>
                </a:solidFill>
              </a:rPr>
              <a:t>3-Year Supply Needs 44k </a:t>
            </a:r>
          </a:p>
        </p:txBody>
      </p:sp>
      <p:graphicFrame>
        <p:nvGraphicFramePr>
          <p:cNvPr id="59" name="Google Shape;114;p11">
            <a:extLst>
              <a:ext uri="{FF2B5EF4-FFF2-40B4-BE49-F238E27FC236}">
                <a16:creationId xmlns:a16="http://schemas.microsoft.com/office/drawing/2014/main" id="{BFA85243-D5B4-0A48-88F2-F5828AD563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843557"/>
              </p:ext>
            </p:extLst>
          </p:nvPr>
        </p:nvGraphicFramePr>
        <p:xfrm>
          <a:off x="6380055" y="2176100"/>
          <a:ext cx="5234277" cy="328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21655">
                  <a:extLst>
                    <a:ext uri="{9D8B030D-6E8A-4147-A177-3AD203B41FA5}">
                      <a16:colId xmlns:a16="http://schemas.microsoft.com/office/drawing/2014/main" val="230554410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1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62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9438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Selected Courses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Est. # of &lt;35 </a:t>
                      </a:r>
                      <a:r>
                        <a:rPr lang="en-US" sz="1400" u="none" strike="noStrike" cap="none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yr</a:t>
                      </a:r>
                      <a:r>
                        <a:rPr lang="en-US" sz="1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 Females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u="none" strike="noStrike" cap="non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Est. pool with B2+ language skills*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9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UG in Arts, Commerce, Education &amp; Management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11 M</a:t>
                      </a:r>
                      <a:endParaRPr sz="140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x 10%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1.1M</a:t>
                      </a:r>
                      <a:endParaRPr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438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UG / PG in Science disciplines</a:t>
                      </a:r>
                      <a:endParaRPr sz="140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2.2 M</a:t>
                      </a:r>
                      <a:endParaRPr sz="1400" dirty="0"/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x 15%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0.4L</a:t>
                      </a:r>
                      <a:endParaRPr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99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UG / PG in Computer Applications and Engineering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1.3 M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 dirty="0"/>
                        <a:t>x 25%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u="none" strike="noStrike" cap="none" dirty="0">
                          <a:solidFill>
                            <a:schemeClr val="tx1"/>
                          </a:solidFill>
                        </a:rPr>
                        <a:t>0.3M</a:t>
                      </a:r>
                      <a:endParaRPr sz="1400" b="0" dirty="0">
                        <a:solidFill>
                          <a:schemeClr val="tx1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007ABC"/>
                          </a:solidFill>
                        </a:rPr>
                        <a:t>Total Supply Pool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007ABC"/>
                          </a:solidFill>
                        </a:rPr>
                        <a:t>14.5 M</a:t>
                      </a: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007ABC"/>
                          </a:solidFill>
                        </a:rPr>
                        <a:t>1.8MM</a:t>
                      </a: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1167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BD62387-38BC-394F-B526-C680408F2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898246"/>
              </p:ext>
            </p:extLst>
          </p:nvPr>
        </p:nvGraphicFramePr>
        <p:xfrm>
          <a:off x="6380055" y="6260169"/>
          <a:ext cx="2234136" cy="714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44712">
                  <a:extLst>
                    <a:ext uri="{9D8B030D-6E8A-4147-A177-3AD203B41FA5}">
                      <a16:colId xmlns:a16="http://schemas.microsoft.com/office/drawing/2014/main" val="1115098567"/>
                    </a:ext>
                  </a:extLst>
                </a:gridCol>
                <a:gridCol w="744712">
                  <a:extLst>
                    <a:ext uri="{9D8B030D-6E8A-4147-A177-3AD203B41FA5}">
                      <a16:colId xmlns:a16="http://schemas.microsoft.com/office/drawing/2014/main" val="587264052"/>
                    </a:ext>
                  </a:extLst>
                </a:gridCol>
                <a:gridCol w="744712">
                  <a:extLst>
                    <a:ext uri="{9D8B030D-6E8A-4147-A177-3AD203B41FA5}">
                      <a16:colId xmlns:a16="http://schemas.microsoft.com/office/drawing/2014/main" val="103605205"/>
                    </a:ext>
                  </a:extLst>
                </a:gridCol>
              </a:tblGrid>
              <a:tr h="28869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7ABC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Y1</a:t>
                      </a:r>
                      <a:endParaRPr sz="1400" b="1" i="0" u="none" strike="noStrike" cap="none" dirty="0">
                        <a:solidFill>
                          <a:srgbClr val="007ABC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007ABC"/>
                          </a:solidFill>
                        </a:rPr>
                        <a:t>Y2</a:t>
                      </a: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rgbClr val="007ABC"/>
                          </a:solidFill>
                        </a:rPr>
                        <a:t>Y3</a:t>
                      </a: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641590"/>
                  </a:ext>
                </a:extLst>
              </a:tr>
              <a:tr h="28869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007ABC"/>
                          </a:solidFill>
                        </a:rPr>
                        <a:t>3,343</a:t>
                      </a: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007ABC"/>
                          </a:solidFill>
                        </a:rPr>
                        <a:t>6,852</a:t>
                      </a: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b="1" dirty="0">
                          <a:solidFill>
                            <a:srgbClr val="007ABC"/>
                          </a:solidFill>
                        </a:rPr>
                        <a:t>44k</a:t>
                      </a:r>
                      <a:endParaRPr sz="1400" b="1" dirty="0">
                        <a:solidFill>
                          <a:srgbClr val="007ABC"/>
                        </a:solidFill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961570"/>
                  </a:ext>
                </a:extLst>
              </a:tr>
            </a:tbl>
          </a:graphicData>
        </a:graphic>
      </p:graphicFrame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2291B5B-BFEB-4836-AA54-5696E74505E3}"/>
              </a:ext>
            </a:extLst>
          </p:cNvPr>
          <p:cNvCxnSpPr>
            <a:cxnSpLocks/>
          </p:cNvCxnSpPr>
          <p:nvPr/>
        </p:nvCxnSpPr>
        <p:spPr>
          <a:xfrm>
            <a:off x="585490" y="5929418"/>
            <a:ext cx="512951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1">
            <a:extLst>
              <a:ext uri="{FF2B5EF4-FFF2-40B4-BE49-F238E27FC236}">
                <a16:creationId xmlns:a16="http://schemas.microsoft.com/office/drawing/2014/main" id="{46C73576-7C76-440E-B14D-FFE7D93EA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300" y="5906242"/>
            <a:ext cx="2612926" cy="215444"/>
          </a:xfr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Tx/>
              <a:buNone/>
            </a:pPr>
            <a:r>
              <a:rPr 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  <a:sym typeface="Arial"/>
              </a:rPr>
              <a:t>WhiteHat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  <a:sym typeface="Arial"/>
              </a:rPr>
              <a:t> Jr Teacher Needs</a:t>
            </a:r>
          </a:p>
        </p:txBody>
      </p:sp>
    </p:spTree>
    <p:extLst>
      <p:ext uri="{BB962C8B-B14F-4D97-AF65-F5344CB8AC3E}">
        <p14:creationId xmlns:p14="http://schemas.microsoft.com/office/powerpoint/2010/main" val="394571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54F4A51-E0EE-46EC-8CDE-82187141181A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7466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6" name="think-cell Slide" r:id="rId8" imgW="359" imgH="360" progId="TCLayout.ActiveDocument.1">
                  <p:embed/>
                </p:oleObj>
              </mc:Choice>
              <mc:Fallback>
                <p:oleObj name="think-cell Slide" r:id="rId8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186362DA-3CBB-4C56-A14A-D686EFA5E98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latin typeface="Helvetica Neue" panose="020B0604020202020204" charset="0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F17457-68AA-4AEB-8CAE-53F7FAC9D8B9}"/>
              </a:ext>
            </a:extLst>
          </p:cNvPr>
          <p:cNvSpPr/>
          <p:nvPr/>
        </p:nvSpPr>
        <p:spPr>
          <a:xfrm>
            <a:off x="7643492" y="5332249"/>
            <a:ext cx="3985763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402DCE94-E8CD-4B44-A41B-53C4005F6369}"/>
              </a:ext>
            </a:extLst>
          </p:cNvPr>
          <p:cNvSpPr/>
          <p:nvPr/>
        </p:nvSpPr>
        <p:spPr>
          <a:xfrm>
            <a:off x="5364862" y="5332249"/>
            <a:ext cx="2154619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FEDD5DE-4F6A-4A16-9A9E-B3D7716CDAAE}"/>
              </a:ext>
            </a:extLst>
          </p:cNvPr>
          <p:cNvSpPr/>
          <p:nvPr/>
        </p:nvSpPr>
        <p:spPr>
          <a:xfrm>
            <a:off x="2188705" y="5332249"/>
            <a:ext cx="3052147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730559B-5D6A-4267-A24F-0215A9F261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3200" b="1" dirty="0">
              <a:latin typeface="Helvetica Neue" pitchFamily="50" charset="0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32CAEF0-447F-4994-8D32-2C1CE8ECE1AE}"/>
              </a:ext>
            </a:extLst>
          </p:cNvPr>
          <p:cNvSpPr/>
          <p:nvPr/>
        </p:nvSpPr>
        <p:spPr>
          <a:xfrm>
            <a:off x="7643492" y="1779698"/>
            <a:ext cx="3985763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6367643-293C-4EBC-ABF4-02AD03E5E301}"/>
              </a:ext>
            </a:extLst>
          </p:cNvPr>
          <p:cNvSpPr/>
          <p:nvPr/>
        </p:nvSpPr>
        <p:spPr>
          <a:xfrm>
            <a:off x="5364862" y="1779698"/>
            <a:ext cx="2154619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1C50F7C-F331-4C23-8231-C0A53E71C544}"/>
              </a:ext>
            </a:extLst>
          </p:cNvPr>
          <p:cNvSpPr/>
          <p:nvPr/>
        </p:nvSpPr>
        <p:spPr>
          <a:xfrm>
            <a:off x="2188705" y="1779698"/>
            <a:ext cx="3052147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AFF36-5401-436D-A2CB-21C9F5B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01" y="351391"/>
            <a:ext cx="12637768" cy="830997"/>
          </a:xfrm>
        </p:spPr>
        <p:txBody>
          <a:bodyPr/>
          <a:lstStyle/>
          <a:p>
            <a:r>
              <a:rPr lang="en-US" sz="2700" dirty="0" err="1"/>
              <a:t>WhiteHat</a:t>
            </a:r>
            <a:r>
              <a:rPr lang="en-US" sz="2700" dirty="0"/>
              <a:t> Jr Very Attractive Financial option for Teachers enabling strong talent pool</a:t>
            </a:r>
            <a:endParaRPr lang="en-IN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CDBE1-C41D-480B-A327-9E7FD83BC9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488291-4C46-4892-9BAB-B4B05757EE07}"/>
              </a:ext>
            </a:extLst>
          </p:cNvPr>
          <p:cNvSpPr/>
          <p:nvPr/>
        </p:nvSpPr>
        <p:spPr>
          <a:xfrm>
            <a:off x="2788890" y="1444339"/>
            <a:ext cx="1851776" cy="300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rgbClr val="007ABC"/>
                </a:solidFill>
              </a:rPr>
              <a:t>Class </a:t>
            </a:r>
            <a:endParaRPr lang="en-IN" b="1" dirty="0">
              <a:solidFill>
                <a:srgbClr val="007ABC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065C469-2CD4-47F0-B17D-70BDA075EEF5}"/>
              </a:ext>
            </a:extLst>
          </p:cNvPr>
          <p:cNvSpPr/>
          <p:nvPr/>
        </p:nvSpPr>
        <p:spPr>
          <a:xfrm>
            <a:off x="8385522" y="1444339"/>
            <a:ext cx="2501703" cy="300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ABC"/>
                </a:solidFill>
              </a:rPr>
              <a:t>Average pay</a:t>
            </a:r>
            <a:endParaRPr lang="en-IN" b="1" dirty="0">
              <a:solidFill>
                <a:srgbClr val="007ABC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AE095D-6213-4D73-BED6-B33081D79878}"/>
              </a:ext>
            </a:extLst>
          </p:cNvPr>
          <p:cNvSpPr/>
          <p:nvPr/>
        </p:nvSpPr>
        <p:spPr>
          <a:xfrm>
            <a:off x="5714313" y="1444339"/>
            <a:ext cx="1455717" cy="3003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ABC"/>
                </a:solidFill>
              </a:rPr>
              <a:t>Paid Students</a:t>
            </a:r>
            <a:endParaRPr lang="en-IN" b="1" dirty="0">
              <a:solidFill>
                <a:srgbClr val="007AB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6E35E-EDBF-47D3-8EA3-F1F1A0F5C26B}"/>
              </a:ext>
            </a:extLst>
          </p:cNvPr>
          <p:cNvSpPr txBox="1"/>
          <p:nvPr/>
        </p:nvSpPr>
        <p:spPr>
          <a:xfrm>
            <a:off x="3452043" y="2811736"/>
            <a:ext cx="1590675" cy="484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40% N0-shows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10% N0-show Tech</a:t>
            </a:r>
          </a:p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50% Completed Classes</a:t>
            </a:r>
            <a:endParaRPr lang="en-IN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746B0FAB-5292-44BF-86F6-08B77144C5E7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65820363"/>
              </p:ext>
            </p:extLst>
          </p:nvPr>
        </p:nvGraphicFramePr>
        <p:xfrm>
          <a:off x="3120255" y="1832249"/>
          <a:ext cx="1744663" cy="984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7" name="Google Shape;8;p1">
            <a:extLst>
              <a:ext uri="{FF2B5EF4-FFF2-40B4-BE49-F238E27FC236}">
                <a16:creationId xmlns:a16="http://schemas.microsoft.com/office/drawing/2014/main" id="{AEC14326-9A64-4658-B0AB-E31340A17D83}"/>
              </a:ext>
            </a:extLst>
          </p:cNvPr>
          <p:cNvSpPr txBox="1"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3783830" y="2516461"/>
            <a:ext cx="212725" cy="1651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22225" tIns="0" rIns="22225" bIns="0" numCol="1" spc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fld id="{B3FD3D8F-60D9-464D-9299-E83534B192CB}" type="datetime'''''''10'''''''''''''''''''''''">
              <a:rPr lang="en-IN" altLang="en-US" sz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+mn-lt"/>
              </a:rPr>
              <a:pPr algn="ctr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IN" sz="1200" dirty="0">
              <a:solidFill>
                <a:schemeClr val="bg1"/>
              </a:solidFill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4FF0F4-19EA-434C-AA4E-32B10233CDB0}"/>
              </a:ext>
            </a:extLst>
          </p:cNvPr>
          <p:cNvSpPr/>
          <p:nvPr/>
        </p:nvSpPr>
        <p:spPr>
          <a:xfrm>
            <a:off x="2753543" y="1914799"/>
            <a:ext cx="314325" cy="1376363"/>
          </a:xfrm>
          <a:prstGeom prst="rect">
            <a:avLst/>
          </a:prstGeom>
          <a:solidFill>
            <a:srgbClr val="A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D8E7905-56F7-4C9F-88A4-71469812FAF9}"/>
              </a:ext>
            </a:extLst>
          </p:cNvPr>
          <p:cNvSpPr/>
          <p:nvPr/>
        </p:nvSpPr>
        <p:spPr>
          <a:xfrm>
            <a:off x="2753543" y="5451849"/>
            <a:ext cx="314325" cy="1376363"/>
          </a:xfrm>
          <a:prstGeom prst="rect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Paid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D7BB6E-8F8D-4F34-94D4-16E2BBF758A7}"/>
              </a:ext>
            </a:extLst>
          </p:cNvPr>
          <p:cNvCxnSpPr/>
          <p:nvPr/>
        </p:nvCxnSpPr>
        <p:spPr>
          <a:xfrm>
            <a:off x="2496368" y="1914798"/>
            <a:ext cx="0" cy="12080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70C30D-D8B4-4AFD-8D06-8943D399B042}"/>
              </a:ext>
            </a:extLst>
          </p:cNvPr>
          <p:cNvSpPr txBox="1"/>
          <p:nvPr/>
        </p:nvSpPr>
        <p:spPr>
          <a:xfrm>
            <a:off x="2334443" y="3159399"/>
            <a:ext cx="368300" cy="1619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100%</a:t>
            </a:r>
            <a:endParaRPr lang="en-IN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E74CA5-B9E3-40B6-BBB1-6F94AB86A10E}"/>
              </a:ext>
            </a:extLst>
          </p:cNvPr>
          <p:cNvSpPr txBox="1"/>
          <p:nvPr/>
        </p:nvSpPr>
        <p:spPr>
          <a:xfrm>
            <a:off x="5887089" y="2103711"/>
            <a:ext cx="902116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Total</a:t>
            </a:r>
            <a:endParaRPr lang="en-IN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DA26CE5-8C63-4660-96A3-3E8EB8690448}"/>
              </a:ext>
            </a:extLst>
          </p:cNvPr>
          <p:cNvSpPr/>
          <p:nvPr/>
        </p:nvSpPr>
        <p:spPr>
          <a:xfrm>
            <a:off x="7731241" y="1863999"/>
            <a:ext cx="1198682" cy="1197864"/>
          </a:xfrm>
          <a:prstGeom prst="round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B5088A-8477-47A5-9990-309BDA24EEF6}"/>
              </a:ext>
            </a:extLst>
          </p:cNvPr>
          <p:cNvSpPr txBox="1"/>
          <p:nvPr/>
        </p:nvSpPr>
        <p:spPr>
          <a:xfrm>
            <a:off x="7829642" y="1922735"/>
            <a:ext cx="1022899" cy="1062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Guaranteed Pay </a:t>
            </a:r>
            <a:b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for opening 160 slots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 10,000</a:t>
            </a:r>
            <a:endParaRPr lang="en-IN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6F95CF1-12DF-4FEB-9560-5C028DF8865A}"/>
              </a:ext>
            </a:extLst>
          </p:cNvPr>
          <p:cNvSpPr/>
          <p:nvPr/>
        </p:nvSpPr>
        <p:spPr>
          <a:xfrm>
            <a:off x="9028324" y="1863999"/>
            <a:ext cx="1198682" cy="1197864"/>
          </a:xfrm>
          <a:prstGeom prst="roundRect">
            <a:avLst/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C0B6FE-5732-4FB6-ADDA-0576403BE564}"/>
              </a:ext>
            </a:extLst>
          </p:cNvPr>
          <p:cNvSpPr txBox="1"/>
          <p:nvPr/>
        </p:nvSpPr>
        <p:spPr>
          <a:xfrm>
            <a:off x="9126725" y="1922735"/>
            <a:ext cx="1022899" cy="1062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Conversion Incentive</a:t>
            </a:r>
            <a:b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 500/sale</a:t>
            </a:r>
          </a:p>
          <a:p>
            <a:pPr algn="ctr"/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(Rs. 500 x 12)</a:t>
            </a: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 6,000</a:t>
            </a:r>
            <a:endParaRPr lang="en-IN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EFB14D-B27F-4C88-A1C9-A9E98AA37640}"/>
              </a:ext>
            </a:extLst>
          </p:cNvPr>
          <p:cNvSpPr txBox="1"/>
          <p:nvPr/>
        </p:nvSpPr>
        <p:spPr>
          <a:xfrm>
            <a:off x="8696792" y="3107353"/>
            <a:ext cx="18791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Total Pay: </a:t>
            </a:r>
            <a:r>
              <a:rPr lang="en-US" sz="1600" b="1" dirty="0">
                <a:solidFill>
                  <a:srgbClr val="007ABC"/>
                </a:solidFill>
                <a:latin typeface="+mn-lt"/>
              </a:rPr>
              <a:t>Rs 16,000</a:t>
            </a:r>
            <a:endParaRPr lang="en-IN" sz="1600" b="1" dirty="0">
              <a:solidFill>
                <a:srgbClr val="007ABC"/>
              </a:solidFill>
              <a:latin typeface="+mn-lt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A06752-06BA-41CD-B875-E33234CB11B3}"/>
              </a:ext>
            </a:extLst>
          </p:cNvPr>
          <p:cNvCxnSpPr>
            <a:cxnSpLocks/>
          </p:cNvCxnSpPr>
          <p:nvPr/>
        </p:nvCxnSpPr>
        <p:spPr>
          <a:xfrm>
            <a:off x="5450023" y="1884636"/>
            <a:ext cx="0" cy="13811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74973A-8734-47F8-953E-2A0129BD3CB5}"/>
              </a:ext>
            </a:extLst>
          </p:cNvPr>
          <p:cNvCxnSpPr>
            <a:cxnSpLocks/>
          </p:cNvCxnSpPr>
          <p:nvPr/>
        </p:nvCxnSpPr>
        <p:spPr>
          <a:xfrm>
            <a:off x="7231938" y="1884636"/>
            <a:ext cx="0" cy="13811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FBB63D61-F958-48D2-BFFB-96A9E4813BCA}"/>
              </a:ext>
            </a:extLst>
          </p:cNvPr>
          <p:cNvSpPr/>
          <p:nvPr/>
        </p:nvSpPr>
        <p:spPr>
          <a:xfrm>
            <a:off x="5456153" y="2492649"/>
            <a:ext cx="225354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2D9BB979-8EE7-4E13-9166-1AD5F4FEB139}"/>
              </a:ext>
            </a:extLst>
          </p:cNvPr>
          <p:cNvSpPr/>
          <p:nvPr/>
        </p:nvSpPr>
        <p:spPr>
          <a:xfrm>
            <a:off x="7233181" y="2492649"/>
            <a:ext cx="225354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55E8BEA-932E-4250-81BA-4FF650514569}"/>
              </a:ext>
            </a:extLst>
          </p:cNvPr>
          <p:cNvGrpSpPr/>
          <p:nvPr/>
        </p:nvGrpSpPr>
        <p:grpSpPr>
          <a:xfrm>
            <a:off x="643757" y="2053955"/>
            <a:ext cx="1320352" cy="1069975"/>
            <a:chOff x="381002" y="2015524"/>
            <a:chExt cx="1320352" cy="10699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856339F-6DFF-4D28-BA59-5B9C43778743}"/>
                </a:ext>
              </a:extLst>
            </p:cNvPr>
            <p:cNvSpPr/>
            <p:nvPr/>
          </p:nvSpPr>
          <p:spPr>
            <a:xfrm>
              <a:off x="381002" y="2031399"/>
              <a:ext cx="1311164" cy="1054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A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80BF21-6A56-49A9-89D1-ACC8D1F175BF}"/>
                </a:ext>
              </a:extLst>
            </p:cNvPr>
            <p:cNvSpPr txBox="1"/>
            <p:nvPr/>
          </p:nvSpPr>
          <p:spPr>
            <a:xfrm>
              <a:off x="438290" y="2067912"/>
              <a:ext cx="720069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Month</a:t>
              </a:r>
              <a:endParaRPr lang="en-I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:a16="http://schemas.microsoft.com/office/drawing/2014/main" id="{68DE3560-B6DC-4317-8506-57485673E3B9}"/>
                </a:ext>
              </a:extLst>
            </p:cNvPr>
            <p:cNvSpPr/>
            <p:nvPr/>
          </p:nvSpPr>
          <p:spPr>
            <a:xfrm rot="10800000">
              <a:off x="1282700" y="2031399"/>
              <a:ext cx="409903" cy="488950"/>
            </a:xfrm>
            <a:prstGeom prst="rtTriangle">
              <a:avLst/>
            </a:prstGeom>
            <a:solidFill>
              <a:srgbClr val="007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1C2B41-BE93-491E-AB6D-BFFEE54D085B}"/>
                </a:ext>
              </a:extLst>
            </p:cNvPr>
            <p:cNvSpPr txBox="1"/>
            <p:nvPr/>
          </p:nvSpPr>
          <p:spPr>
            <a:xfrm>
              <a:off x="1417302" y="2015524"/>
              <a:ext cx="284052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solidFill>
                    <a:schemeClr val="bg1"/>
                  </a:solidFill>
                  <a:latin typeface="+mn-lt"/>
                </a:rPr>
                <a:t>1</a:t>
              </a:r>
              <a:endParaRPr lang="en-IN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7E5F94-9A7B-410D-8DB9-3B8063CE201B}"/>
                </a:ext>
              </a:extLst>
            </p:cNvPr>
            <p:cNvSpPr txBox="1"/>
            <p:nvPr/>
          </p:nvSpPr>
          <p:spPr>
            <a:xfrm>
              <a:off x="506294" y="2536223"/>
              <a:ext cx="941516" cy="272415"/>
            </a:xfrm>
            <a:prstGeom prst="roundRect">
              <a:avLst/>
            </a:prstGeom>
            <a:solidFill>
              <a:srgbClr val="AFE2FF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100% TRIAL</a:t>
              </a:r>
              <a:endParaRPr lang="en-IN" sz="1000" b="1" dirty="0">
                <a:solidFill>
                  <a:schemeClr val="tx1"/>
                </a:solidFill>
                <a:latin typeface="+mn-lt"/>
              </a:endParaRPr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D224A8FC-98CA-4FB2-8EAA-5D98FD3824B1}"/>
              </a:ext>
            </a:extLst>
          </p:cNvPr>
          <p:cNvSpPr/>
          <p:nvPr/>
        </p:nvSpPr>
        <p:spPr>
          <a:xfrm>
            <a:off x="1966276" y="2506392"/>
            <a:ext cx="225354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048BA7C-82DB-4D5F-856F-5196537514B1}"/>
              </a:ext>
            </a:extLst>
          </p:cNvPr>
          <p:cNvCxnSpPr/>
          <p:nvPr/>
        </p:nvCxnSpPr>
        <p:spPr>
          <a:xfrm>
            <a:off x="2496368" y="5429623"/>
            <a:ext cx="0" cy="120808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463BD2E8-3C37-4863-BA4F-71B364655E0D}"/>
              </a:ext>
            </a:extLst>
          </p:cNvPr>
          <p:cNvSpPr txBox="1"/>
          <p:nvPr/>
        </p:nvSpPr>
        <p:spPr>
          <a:xfrm>
            <a:off x="2334443" y="6674224"/>
            <a:ext cx="368300" cy="1619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100%</a:t>
            </a:r>
            <a:endParaRPr lang="en-IN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071E0C3-100B-4EA2-9AAC-BC83DACBEFB4}"/>
              </a:ext>
            </a:extLst>
          </p:cNvPr>
          <p:cNvSpPr txBox="1"/>
          <p:nvPr/>
        </p:nvSpPr>
        <p:spPr>
          <a:xfrm>
            <a:off x="6144011" y="5958261"/>
            <a:ext cx="388272" cy="392113"/>
          </a:xfrm>
          <a:prstGeom prst="ellipse">
            <a:avLst/>
          </a:prstGeom>
          <a:solidFill>
            <a:srgbClr val="007ABC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+mn-lt"/>
              </a:rPr>
              <a:t>20</a:t>
            </a:r>
            <a:endParaRPr lang="en-IN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D85446C-858D-44F3-96BD-6894DFA6B403}"/>
              </a:ext>
            </a:extLst>
          </p:cNvPr>
          <p:cNvSpPr txBox="1"/>
          <p:nvPr/>
        </p:nvSpPr>
        <p:spPr>
          <a:xfrm>
            <a:off x="5887089" y="5696324"/>
            <a:ext cx="902116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Total</a:t>
            </a:r>
            <a:endParaRPr lang="en-IN" sz="1200" dirty="0">
              <a:solidFill>
                <a:schemeClr val="tx1"/>
              </a:solidFill>
              <a:latin typeface="+mn-lt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A89AA6C-555F-4393-B74B-4A2D7B28E33E}"/>
              </a:ext>
            </a:extLst>
          </p:cNvPr>
          <p:cNvCxnSpPr>
            <a:cxnSpLocks/>
          </p:cNvCxnSpPr>
          <p:nvPr/>
        </p:nvCxnSpPr>
        <p:spPr>
          <a:xfrm>
            <a:off x="5450023" y="5451849"/>
            <a:ext cx="0" cy="13811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51FA57A-3A10-4230-B773-3C1E8FDCDD39}"/>
              </a:ext>
            </a:extLst>
          </p:cNvPr>
          <p:cNvCxnSpPr>
            <a:cxnSpLocks/>
          </p:cNvCxnSpPr>
          <p:nvPr/>
        </p:nvCxnSpPr>
        <p:spPr>
          <a:xfrm>
            <a:off x="7231938" y="5451849"/>
            <a:ext cx="0" cy="13811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CAF85599-DD26-4B43-A4D7-E91644929258}"/>
              </a:ext>
            </a:extLst>
          </p:cNvPr>
          <p:cNvSpPr/>
          <p:nvPr/>
        </p:nvSpPr>
        <p:spPr>
          <a:xfrm>
            <a:off x="5456153" y="6059861"/>
            <a:ext cx="225354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9" name="Arrow: Right 88">
            <a:extLst>
              <a:ext uri="{FF2B5EF4-FFF2-40B4-BE49-F238E27FC236}">
                <a16:creationId xmlns:a16="http://schemas.microsoft.com/office/drawing/2014/main" id="{E2B0094D-6A9F-4CCD-9EC4-F232902FAA9B}"/>
              </a:ext>
            </a:extLst>
          </p:cNvPr>
          <p:cNvSpPr/>
          <p:nvPr/>
        </p:nvSpPr>
        <p:spPr>
          <a:xfrm>
            <a:off x="7233181" y="6059861"/>
            <a:ext cx="225354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56CD87-E969-4D6C-AAE3-6CE53FC935F3}"/>
              </a:ext>
            </a:extLst>
          </p:cNvPr>
          <p:cNvGrpSpPr/>
          <p:nvPr/>
        </p:nvGrpSpPr>
        <p:grpSpPr>
          <a:xfrm>
            <a:off x="7730476" y="5425081"/>
            <a:ext cx="1198563" cy="1197864"/>
            <a:chOff x="7467721" y="5456611"/>
            <a:chExt cx="1198563" cy="1197864"/>
          </a:xfrm>
        </p:grpSpPr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28124F1-03A5-4857-B0A5-7E134B1C5C5F}"/>
                </a:ext>
              </a:extLst>
            </p:cNvPr>
            <p:cNvSpPr/>
            <p:nvPr/>
          </p:nvSpPr>
          <p:spPr>
            <a:xfrm>
              <a:off x="7467721" y="5456611"/>
              <a:ext cx="1198563" cy="1197864"/>
            </a:xfrm>
            <a:prstGeom prst="roundRect">
              <a:avLst>
                <a:gd name="adj" fmla="val 12693"/>
              </a:avLst>
            </a:prstGeom>
            <a:solidFill>
              <a:srgbClr val="E7E7E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A75CE15-E848-4057-A2FC-89C1A3E89BE7}"/>
                </a:ext>
              </a:extLst>
            </p:cNvPr>
            <p:cNvSpPr txBox="1"/>
            <p:nvPr/>
          </p:nvSpPr>
          <p:spPr>
            <a:xfrm>
              <a:off x="7555827" y="5547543"/>
              <a:ext cx="1022350" cy="1016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Paid Students </a:t>
              </a:r>
              <a:b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</a:b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20 students x </a:t>
              </a:r>
              <a:b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</a:b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8 classes/month x Rs 275/class)</a:t>
              </a:r>
            </a:p>
            <a:p>
              <a:pPr algn="ctr"/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Rs 44,000</a:t>
              </a:r>
              <a:endPara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E4D35EA-C36C-4B4B-95DE-49B567F66CCA}"/>
              </a:ext>
            </a:extLst>
          </p:cNvPr>
          <p:cNvSpPr txBox="1"/>
          <p:nvPr/>
        </p:nvSpPr>
        <p:spPr>
          <a:xfrm>
            <a:off x="8696792" y="6654475"/>
            <a:ext cx="187916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Total Pay: </a:t>
            </a:r>
            <a:r>
              <a:rPr lang="en-US" sz="1600" b="1" dirty="0">
                <a:solidFill>
                  <a:srgbClr val="007ABC"/>
                </a:solidFill>
                <a:latin typeface="+mn-lt"/>
              </a:rPr>
              <a:t>Rs 44,000</a:t>
            </a:r>
            <a:endParaRPr lang="en-IN" sz="1600" b="1" dirty="0">
              <a:solidFill>
                <a:srgbClr val="007ABC"/>
              </a:solidFill>
              <a:latin typeface="+mn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0378F80-5106-4B29-8568-EDEB3A18F060}"/>
              </a:ext>
            </a:extLst>
          </p:cNvPr>
          <p:cNvGrpSpPr/>
          <p:nvPr/>
        </p:nvGrpSpPr>
        <p:grpSpPr>
          <a:xfrm>
            <a:off x="643757" y="5606506"/>
            <a:ext cx="1320352" cy="1069975"/>
            <a:chOff x="381002" y="5606748"/>
            <a:chExt cx="1320352" cy="1069975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79051AE-5FB8-478C-9092-F24C35AAF160}"/>
                </a:ext>
              </a:extLst>
            </p:cNvPr>
            <p:cNvSpPr/>
            <p:nvPr/>
          </p:nvSpPr>
          <p:spPr>
            <a:xfrm>
              <a:off x="381002" y="5622623"/>
              <a:ext cx="1311164" cy="1054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A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C0F9410-8DC7-423E-A25F-7349646B8B27}"/>
                </a:ext>
              </a:extLst>
            </p:cNvPr>
            <p:cNvSpPr txBox="1"/>
            <p:nvPr/>
          </p:nvSpPr>
          <p:spPr>
            <a:xfrm>
              <a:off x="438290" y="5660723"/>
              <a:ext cx="720069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+mn-lt"/>
                </a:rPr>
                <a:t>Month</a:t>
              </a:r>
              <a:endParaRPr lang="en-IN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id="{86E09204-9D01-4112-AE9C-48531739ABB4}"/>
                </a:ext>
              </a:extLst>
            </p:cNvPr>
            <p:cNvSpPr/>
            <p:nvPr/>
          </p:nvSpPr>
          <p:spPr>
            <a:xfrm rot="10800000">
              <a:off x="1282700" y="5622623"/>
              <a:ext cx="409903" cy="488950"/>
            </a:xfrm>
            <a:prstGeom prst="rtTriangle">
              <a:avLst/>
            </a:prstGeom>
            <a:solidFill>
              <a:srgbClr val="007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92513B-AD85-43EC-8057-0EFBD5FA23A6}"/>
                </a:ext>
              </a:extLst>
            </p:cNvPr>
            <p:cNvSpPr txBox="1"/>
            <p:nvPr/>
          </p:nvSpPr>
          <p:spPr>
            <a:xfrm>
              <a:off x="1417302" y="5606748"/>
              <a:ext cx="284052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n-lt"/>
                </a:rPr>
                <a:t>3</a:t>
              </a:r>
              <a:endParaRPr lang="en-IN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7993C2CD-E955-4F14-9D4C-62CB70847B92}"/>
                </a:ext>
              </a:extLst>
            </p:cNvPr>
            <p:cNvSpPr txBox="1"/>
            <p:nvPr/>
          </p:nvSpPr>
          <p:spPr>
            <a:xfrm>
              <a:off x="506294" y="6127447"/>
              <a:ext cx="957153" cy="273050"/>
            </a:xfrm>
            <a:prstGeom prst="roundRect">
              <a:avLst/>
            </a:prstGeom>
            <a:solidFill>
              <a:srgbClr val="007ABC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100% PAID</a:t>
              </a:r>
              <a:endParaRPr lang="en-IN" sz="10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EDE5B1BE-58EE-4338-BB23-CE2B28459BC8}"/>
              </a:ext>
            </a:extLst>
          </p:cNvPr>
          <p:cNvSpPr/>
          <p:nvPr/>
        </p:nvSpPr>
        <p:spPr>
          <a:xfrm>
            <a:off x="1966276" y="6058943"/>
            <a:ext cx="225354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3923AF2-B024-4218-A6FD-E3D746A1B207}"/>
              </a:ext>
            </a:extLst>
          </p:cNvPr>
          <p:cNvSpPr txBox="1"/>
          <p:nvPr/>
        </p:nvSpPr>
        <p:spPr>
          <a:xfrm>
            <a:off x="381002" y="7107873"/>
            <a:ext cx="808069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solidFill>
                  <a:schemeClr val="tx1"/>
                </a:solidFill>
                <a:latin typeface="+mn-lt"/>
              </a:rPr>
              <a:t>*Assumes 40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hrs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/week teaching = 40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hrs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slots of Max 49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hrs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Slots. Earnings may go up or down depending on doing more or less than 40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hrs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slots.</a:t>
            </a:r>
          </a:p>
          <a:p>
            <a:r>
              <a:rPr lang="en-US" sz="900" dirty="0">
                <a:solidFill>
                  <a:schemeClr val="tx1"/>
                </a:solidFill>
                <a:latin typeface="+mn-lt"/>
              </a:rPr>
              <a:t>*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WhiteHat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re-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imburses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Teachers Internet Upgrades </a:t>
            </a:r>
            <a:r>
              <a:rPr lang="en-US" sz="900" dirty="0" err="1">
                <a:solidFill>
                  <a:schemeClr val="tx1"/>
                </a:solidFill>
                <a:latin typeface="+mn-lt"/>
              </a:rPr>
              <a:t>upto</a:t>
            </a:r>
            <a:r>
              <a:rPr lang="en-US" sz="900" dirty="0">
                <a:solidFill>
                  <a:schemeClr val="tx1"/>
                </a:solidFill>
                <a:latin typeface="+mn-lt"/>
              </a:rPr>
              <a:t> Rs. 2,000/month </a:t>
            </a:r>
            <a:endParaRPr lang="en-IN" sz="9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2A2CBA6-D162-48C6-BB33-93278C189035}"/>
              </a:ext>
            </a:extLst>
          </p:cNvPr>
          <p:cNvSpPr/>
          <p:nvPr/>
        </p:nvSpPr>
        <p:spPr>
          <a:xfrm>
            <a:off x="6150153" y="2411017"/>
            <a:ext cx="375988" cy="375988"/>
          </a:xfrm>
          <a:prstGeom prst="ellipse">
            <a:avLst/>
          </a:prstGeom>
          <a:solidFill>
            <a:srgbClr val="A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8A1FEAC-AA19-448B-8568-ED9E92BE17A2}"/>
              </a:ext>
            </a:extLst>
          </p:cNvPr>
          <p:cNvSpPr/>
          <p:nvPr/>
        </p:nvSpPr>
        <p:spPr>
          <a:xfrm>
            <a:off x="7643492" y="3555731"/>
            <a:ext cx="3985763" cy="16184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2CEC76C-9354-4357-8533-32F0CB9C6448}"/>
              </a:ext>
            </a:extLst>
          </p:cNvPr>
          <p:cNvSpPr/>
          <p:nvPr/>
        </p:nvSpPr>
        <p:spPr>
          <a:xfrm>
            <a:off x="5364862" y="3555731"/>
            <a:ext cx="2154619" cy="1618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AD00383-45D3-4BAA-8498-95DBA48E4818}"/>
              </a:ext>
            </a:extLst>
          </p:cNvPr>
          <p:cNvSpPr/>
          <p:nvPr/>
        </p:nvSpPr>
        <p:spPr>
          <a:xfrm>
            <a:off x="2188705" y="3555731"/>
            <a:ext cx="3052147" cy="16189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FA11F7-FEC8-4066-98FA-B95FED83C9B4}"/>
              </a:ext>
            </a:extLst>
          </p:cNvPr>
          <p:cNvSpPr/>
          <p:nvPr/>
        </p:nvSpPr>
        <p:spPr>
          <a:xfrm>
            <a:off x="2753543" y="4099418"/>
            <a:ext cx="314325" cy="947738"/>
          </a:xfrm>
          <a:prstGeom prst="rect">
            <a:avLst/>
          </a:prstGeom>
          <a:solidFill>
            <a:srgbClr val="A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TRIAL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6C32B93-B88B-414C-B735-76806F85D37A}"/>
              </a:ext>
            </a:extLst>
          </p:cNvPr>
          <p:cNvCxnSpPr>
            <a:cxnSpLocks/>
          </p:cNvCxnSpPr>
          <p:nvPr/>
        </p:nvCxnSpPr>
        <p:spPr>
          <a:xfrm>
            <a:off x="2496368" y="4107356"/>
            <a:ext cx="0" cy="76676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B9C12B84-9701-41D5-BDF4-284626A4D583}"/>
              </a:ext>
            </a:extLst>
          </p:cNvPr>
          <p:cNvSpPr txBox="1"/>
          <p:nvPr/>
        </p:nvSpPr>
        <p:spPr>
          <a:xfrm>
            <a:off x="2334443" y="4910630"/>
            <a:ext cx="368300" cy="1619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50%</a:t>
            </a:r>
            <a:endParaRPr lang="en-IN" sz="105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9ED9429-578F-46AB-A185-709695DAEC8C}"/>
              </a:ext>
            </a:extLst>
          </p:cNvPr>
          <p:cNvSpPr txBox="1"/>
          <p:nvPr/>
        </p:nvSpPr>
        <p:spPr>
          <a:xfrm>
            <a:off x="5887708" y="3750168"/>
            <a:ext cx="901700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Total</a:t>
            </a:r>
            <a:endParaRPr lang="en-IN" sz="1200" dirty="0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72AEF94-CD0B-4B26-8447-83FACC72B63F}"/>
              </a:ext>
            </a:extLst>
          </p:cNvPr>
          <p:cNvGrpSpPr/>
          <p:nvPr/>
        </p:nvGrpSpPr>
        <p:grpSpPr>
          <a:xfrm>
            <a:off x="7730476" y="3653330"/>
            <a:ext cx="1198563" cy="1200150"/>
            <a:chOff x="7467721" y="3653330"/>
            <a:chExt cx="1198563" cy="1200150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2863E26E-4753-4FCF-8978-11BBB10BBB83}"/>
                </a:ext>
              </a:extLst>
            </p:cNvPr>
            <p:cNvSpPr/>
            <p:nvPr/>
          </p:nvSpPr>
          <p:spPr>
            <a:xfrm>
              <a:off x="7467721" y="3653330"/>
              <a:ext cx="1198563" cy="1200150"/>
            </a:xfrm>
            <a:prstGeom prst="roundRect">
              <a:avLst>
                <a:gd name="adj" fmla="val 12693"/>
              </a:avLst>
            </a:prstGeom>
            <a:solidFill>
              <a:srgbClr val="E7E7E7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E5909FB-527F-4BEC-A359-EFF36845F0F4}"/>
                </a:ext>
              </a:extLst>
            </p:cNvPr>
            <p:cNvSpPr txBox="1"/>
            <p:nvPr/>
          </p:nvSpPr>
          <p:spPr>
            <a:xfrm>
              <a:off x="7555827" y="3712067"/>
              <a:ext cx="1022350" cy="10160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Paid Students </a:t>
              </a:r>
              <a:b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</a:b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12 students x </a:t>
              </a:r>
              <a:b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</a:br>
              <a:r>
                <a:rPr 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8 classes/month x Rs 275/class)</a:t>
              </a:r>
            </a:p>
            <a:p>
              <a:pPr algn="ctr"/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  <a:p>
              <a:pPr algn="ctr"/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</a:rPr>
                <a:t>Rs 26,400</a:t>
              </a:r>
              <a:endParaRPr lang="en-IN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endParaRP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7C57784-8340-4EA0-88E1-3E1E976DA2B2}"/>
              </a:ext>
            </a:extLst>
          </p:cNvPr>
          <p:cNvSpPr/>
          <p:nvPr/>
        </p:nvSpPr>
        <p:spPr>
          <a:xfrm>
            <a:off x="9029051" y="3653330"/>
            <a:ext cx="1198563" cy="1200150"/>
          </a:xfrm>
          <a:prstGeom prst="roundRect">
            <a:avLst>
              <a:gd name="adj" fmla="val 13488"/>
            </a:avLst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38B9D31-C28F-464E-9804-32B8D923FCDE}"/>
              </a:ext>
            </a:extLst>
          </p:cNvPr>
          <p:cNvSpPr txBox="1"/>
          <p:nvPr/>
        </p:nvSpPr>
        <p:spPr>
          <a:xfrm>
            <a:off x="9127475" y="3712069"/>
            <a:ext cx="1022350" cy="1046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Trail Class Fee</a:t>
            </a:r>
            <a:b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64 students x </a:t>
            </a:r>
            <a:b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 50/class)</a:t>
            </a: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 3,200</a:t>
            </a:r>
            <a:endParaRPr lang="en-IN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EC11DAE-90A5-4A47-9087-E2024079C6E1}"/>
              </a:ext>
            </a:extLst>
          </p:cNvPr>
          <p:cNvSpPr txBox="1"/>
          <p:nvPr/>
        </p:nvSpPr>
        <p:spPr>
          <a:xfrm>
            <a:off x="8696573" y="4888405"/>
            <a:ext cx="187960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Total Pay: </a:t>
            </a:r>
            <a:r>
              <a:rPr lang="en-US" sz="1600" b="1" dirty="0">
                <a:solidFill>
                  <a:srgbClr val="007ABC"/>
                </a:solidFill>
                <a:latin typeface="+mn-lt"/>
              </a:rPr>
              <a:t>Rs 33,600</a:t>
            </a:r>
            <a:endParaRPr lang="en-IN" sz="1200" b="1" dirty="0">
              <a:solidFill>
                <a:srgbClr val="007ABC"/>
              </a:solidFill>
              <a:latin typeface="+mn-lt"/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DE9C4DA-B34B-4F07-8F11-E1E87663E28B}"/>
              </a:ext>
            </a:extLst>
          </p:cNvPr>
          <p:cNvCxnSpPr>
            <a:cxnSpLocks/>
          </p:cNvCxnSpPr>
          <p:nvPr/>
        </p:nvCxnSpPr>
        <p:spPr>
          <a:xfrm>
            <a:off x="5449558" y="3635868"/>
            <a:ext cx="0" cy="13811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CC96859-964C-4EDE-9099-DACC8A76AB3D}"/>
              </a:ext>
            </a:extLst>
          </p:cNvPr>
          <p:cNvCxnSpPr>
            <a:cxnSpLocks/>
          </p:cNvCxnSpPr>
          <p:nvPr/>
        </p:nvCxnSpPr>
        <p:spPr>
          <a:xfrm>
            <a:off x="7232320" y="3635868"/>
            <a:ext cx="0" cy="1381125"/>
          </a:xfrm>
          <a:prstGeom prst="line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427427CC-9B11-4357-8284-D1D031469EC0}"/>
              </a:ext>
            </a:extLst>
          </p:cNvPr>
          <p:cNvSpPr/>
          <p:nvPr/>
        </p:nvSpPr>
        <p:spPr>
          <a:xfrm>
            <a:off x="5455908" y="4243880"/>
            <a:ext cx="225425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BC02BA5-CEE8-489C-BF25-DD5C56804D36}"/>
              </a:ext>
            </a:extLst>
          </p:cNvPr>
          <p:cNvSpPr/>
          <p:nvPr/>
        </p:nvSpPr>
        <p:spPr>
          <a:xfrm>
            <a:off x="7233908" y="4243880"/>
            <a:ext cx="225425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768FAD96-58BC-4EC3-869E-48FAEE3905B0}"/>
              </a:ext>
            </a:extLst>
          </p:cNvPr>
          <p:cNvSpPr/>
          <p:nvPr/>
        </p:nvSpPr>
        <p:spPr>
          <a:xfrm>
            <a:off x="1966143" y="4282667"/>
            <a:ext cx="225425" cy="1651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7DC8D4B-D2AA-4CEB-B8BA-DF03CDDEE0EE}"/>
              </a:ext>
            </a:extLst>
          </p:cNvPr>
          <p:cNvGrpSpPr/>
          <p:nvPr/>
        </p:nvGrpSpPr>
        <p:grpSpPr>
          <a:xfrm>
            <a:off x="643765" y="3830230"/>
            <a:ext cx="1320680" cy="1069975"/>
            <a:chOff x="381010" y="3830230"/>
            <a:chExt cx="1320680" cy="106997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1C014B-9968-411E-ABF5-D6BFCE5555FC}"/>
                </a:ext>
              </a:extLst>
            </p:cNvPr>
            <p:cNvSpPr/>
            <p:nvPr/>
          </p:nvSpPr>
          <p:spPr>
            <a:xfrm>
              <a:off x="381010" y="3846105"/>
              <a:ext cx="1311265" cy="105410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7A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70187D-AA5F-40EB-B1FD-B916F475B68E}"/>
                </a:ext>
              </a:extLst>
            </p:cNvPr>
            <p:cNvSpPr txBox="1"/>
            <p:nvPr/>
          </p:nvSpPr>
          <p:spPr>
            <a:xfrm>
              <a:off x="438293" y="3882617"/>
              <a:ext cx="720725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tx1"/>
                  </a:solidFill>
                  <a:latin typeface="+mn-lt"/>
                </a:rPr>
                <a:t>Month</a:t>
              </a:r>
              <a:endParaRPr lang="en-IN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9A256873-F5B5-4F05-AC39-629EC45862C5}"/>
                </a:ext>
              </a:extLst>
            </p:cNvPr>
            <p:cNvSpPr/>
            <p:nvPr/>
          </p:nvSpPr>
          <p:spPr>
            <a:xfrm rot="10800000">
              <a:off x="1282700" y="3846105"/>
              <a:ext cx="409575" cy="488950"/>
            </a:xfrm>
            <a:prstGeom prst="rtTriangle">
              <a:avLst/>
            </a:prstGeom>
            <a:solidFill>
              <a:srgbClr val="007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E99EFAA-31EF-4DC9-9C6A-3EC39835719A}"/>
                </a:ext>
              </a:extLst>
            </p:cNvPr>
            <p:cNvSpPr txBox="1"/>
            <p:nvPr/>
          </p:nvSpPr>
          <p:spPr>
            <a:xfrm>
              <a:off x="1417638" y="3830230"/>
              <a:ext cx="284052" cy="307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+mn-lt"/>
                </a:rPr>
                <a:t>2</a:t>
              </a:r>
              <a:endParaRPr lang="en-IN" b="1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853950D-7CBB-4FD3-B560-7FA9767C5081}"/>
                </a:ext>
              </a:extLst>
            </p:cNvPr>
            <p:cNvSpPr txBox="1"/>
            <p:nvPr/>
          </p:nvSpPr>
          <p:spPr>
            <a:xfrm>
              <a:off x="506413" y="4238216"/>
              <a:ext cx="877871" cy="272415"/>
            </a:xfrm>
            <a:prstGeom prst="roundRect">
              <a:avLst/>
            </a:prstGeom>
            <a:solidFill>
              <a:srgbClr val="AFE2FF"/>
            </a:solidFill>
          </p:spPr>
          <p:txBody>
            <a:bodyPr wrap="none" rtlCol="0">
              <a:spAutoFit/>
            </a:bodyPr>
            <a:lstStyle/>
            <a:p>
              <a:r>
                <a:rPr lang="en-US" sz="1000" b="1" dirty="0">
                  <a:solidFill>
                    <a:schemeClr val="tx1"/>
                  </a:solidFill>
                  <a:latin typeface="+mn-lt"/>
                </a:rPr>
                <a:t>50% TRIAL</a:t>
              </a:r>
              <a:endParaRPr lang="en-IN" sz="1000" b="1" dirty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941E037-9F4B-410B-B111-017676EF5BEE}"/>
                </a:ext>
              </a:extLst>
            </p:cNvPr>
            <p:cNvSpPr txBox="1"/>
            <p:nvPr/>
          </p:nvSpPr>
          <p:spPr>
            <a:xfrm>
              <a:off x="506413" y="4563654"/>
              <a:ext cx="877870" cy="273050"/>
            </a:xfrm>
            <a:prstGeom prst="roundRect">
              <a:avLst/>
            </a:prstGeom>
            <a:solidFill>
              <a:srgbClr val="007ABC"/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b="1" dirty="0">
                  <a:solidFill>
                    <a:schemeClr val="bg1"/>
                  </a:solidFill>
                  <a:latin typeface="+mn-lt"/>
                </a:rPr>
                <a:t>50% PAID</a:t>
              </a:r>
              <a:endParaRPr lang="en-IN" sz="1000" b="1" dirty="0">
                <a:solidFill>
                  <a:schemeClr val="bg1"/>
                </a:solidFill>
                <a:latin typeface="+mn-lt"/>
              </a:endParaRPr>
            </a:p>
          </p:txBody>
        </p: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304B0D6E-DD87-4891-BB68-F81D79D8645A}"/>
              </a:ext>
            </a:extLst>
          </p:cNvPr>
          <p:cNvSpPr/>
          <p:nvPr/>
        </p:nvSpPr>
        <p:spPr>
          <a:xfrm>
            <a:off x="3164191" y="4099418"/>
            <a:ext cx="314325" cy="947738"/>
          </a:xfrm>
          <a:prstGeom prst="rect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IN" sz="1100" dirty="0">
                <a:solidFill>
                  <a:schemeClr val="bg1"/>
                </a:solidFill>
              </a:rPr>
              <a:t>PAID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AC5360-A6F3-4177-807F-D7BFD14B4AED}"/>
              </a:ext>
            </a:extLst>
          </p:cNvPr>
          <p:cNvSpPr txBox="1"/>
          <p:nvPr/>
        </p:nvSpPr>
        <p:spPr>
          <a:xfrm>
            <a:off x="6190516" y="4058143"/>
            <a:ext cx="236427" cy="276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 dirty="0">
                <a:solidFill>
                  <a:schemeClr val="tx1"/>
                </a:solidFill>
                <a:latin typeface="+mn-lt"/>
              </a:rPr>
              <a:t>+</a:t>
            </a:r>
            <a:endParaRPr lang="en-IN" sz="1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2B1765A-546D-4893-BC4C-09071DC468A0}"/>
              </a:ext>
            </a:extLst>
          </p:cNvPr>
          <p:cNvSpPr txBox="1"/>
          <p:nvPr/>
        </p:nvSpPr>
        <p:spPr>
          <a:xfrm>
            <a:off x="6375156" y="4407393"/>
            <a:ext cx="506411" cy="246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+mn-lt"/>
              </a:rPr>
              <a:t>New paid student</a:t>
            </a:r>
            <a:endParaRPr lang="en-IN" sz="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2D438DA-03DD-424E-A08D-E2CD7570A0AA}"/>
              </a:ext>
            </a:extLst>
          </p:cNvPr>
          <p:cNvSpPr txBox="1"/>
          <p:nvPr/>
        </p:nvSpPr>
        <p:spPr>
          <a:xfrm>
            <a:off x="5887708" y="4818555"/>
            <a:ext cx="901700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+mn-lt"/>
              </a:rPr>
              <a:t>Total 20</a:t>
            </a:r>
            <a:endParaRPr lang="en-IN" sz="12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55BB148D-DABE-412E-9E25-15607EEB7D2B}"/>
              </a:ext>
            </a:extLst>
          </p:cNvPr>
          <p:cNvSpPr/>
          <p:nvPr/>
        </p:nvSpPr>
        <p:spPr>
          <a:xfrm>
            <a:off x="10325407" y="3653330"/>
            <a:ext cx="1198563" cy="1200150"/>
          </a:xfrm>
          <a:prstGeom prst="roundRect">
            <a:avLst>
              <a:gd name="adj" fmla="val 11899"/>
            </a:avLst>
          </a:prstGeom>
          <a:solidFill>
            <a:srgbClr val="E7E7E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591505C-A427-4CC7-8B29-F4A5E02C9EA3}"/>
              </a:ext>
            </a:extLst>
          </p:cNvPr>
          <p:cNvSpPr txBox="1"/>
          <p:nvPr/>
        </p:nvSpPr>
        <p:spPr>
          <a:xfrm>
            <a:off x="10423831" y="3712069"/>
            <a:ext cx="1022350" cy="1046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Conversion Incentive</a:t>
            </a:r>
            <a:b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</a:br>
            <a:r>
              <a:rPr lang="fr-F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</a:t>
            </a:r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 500/sale</a:t>
            </a:r>
          </a:p>
          <a:p>
            <a:pPr algn="ctr"/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(</a:t>
            </a:r>
            <a:r>
              <a:rPr lang="fr-F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</a:t>
            </a:r>
            <a:r>
              <a:rPr lang="fr-F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. 500 x 8)</a:t>
            </a:r>
          </a:p>
          <a:p>
            <a:pPr algn="ctr"/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  <a:p>
            <a:pPr algn="ctr"/>
            <a:r>
              <a:rPr 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Rs 4,000</a:t>
            </a:r>
            <a:endParaRPr lang="en-IN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41C5A7DD-8C99-412C-B5E5-C5D97185FD62}"/>
              </a:ext>
            </a:extLst>
          </p:cNvPr>
          <p:cNvSpPr/>
          <p:nvPr/>
        </p:nvSpPr>
        <p:spPr>
          <a:xfrm>
            <a:off x="5793488" y="4014029"/>
            <a:ext cx="375988" cy="375988"/>
          </a:xfrm>
          <a:prstGeom prst="ellipse">
            <a:avLst/>
          </a:prstGeom>
          <a:solidFill>
            <a:srgbClr val="AFE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9D002B7-E3F2-4199-8545-DD71E4B7A87D}"/>
              </a:ext>
            </a:extLst>
          </p:cNvPr>
          <p:cNvSpPr/>
          <p:nvPr/>
        </p:nvSpPr>
        <p:spPr>
          <a:xfrm>
            <a:off x="6469540" y="4014029"/>
            <a:ext cx="375988" cy="375988"/>
          </a:xfrm>
          <a:prstGeom prst="ellipse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96627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7C6BCD07-AC5C-4A5E-92B5-18031B6769F3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IN" sz="3200" b="1" dirty="0">
              <a:latin typeface="Helvetica Neue" panose="02000403000000020004" pitchFamily="50" charset="0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47B836-2379-4E4F-8CFF-28279317E9AD}"/>
              </a:ext>
            </a:extLst>
          </p:cNvPr>
          <p:cNvSpPr txBox="1"/>
          <p:nvPr/>
        </p:nvSpPr>
        <p:spPr>
          <a:xfrm>
            <a:off x="381002" y="7041254"/>
            <a:ext cx="1166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</a:t>
            </a:r>
            <a:r>
              <a:rPr kumimoji="0" lang="en-US" sz="12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Wtd</a:t>
            </a: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Avg Fee, details in slide 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Assumption: about 50% of current market will opt for 1-to-1 and remaining will migrate to 1-to-4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F02752-C192-42C3-A298-D8C3EFF0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5"/>
            <a:ext cx="10719120" cy="830997"/>
          </a:xfrm>
        </p:spPr>
        <p:txBody>
          <a:bodyPr/>
          <a:lstStyle/>
          <a:p>
            <a:pPr lvl="0">
              <a:buSzPts val="2400"/>
              <a:defRPr/>
            </a:pPr>
            <a:r>
              <a:rPr lang="en-IN" sz="2700" dirty="0">
                <a:sym typeface="Helvetica Neue"/>
              </a:rPr>
              <a:t>Expansion Plans Testing eff Dec 1st: Test Global 1:1; Test 1-to-2 India Product</a:t>
            </a:r>
            <a:endParaRPr lang="en-IN" sz="2700" dirty="0"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ED6F4C-5F67-464E-ABEF-531031EA9938}"/>
              </a:ext>
            </a:extLst>
          </p:cNvPr>
          <p:cNvSpPr txBox="1"/>
          <p:nvPr/>
        </p:nvSpPr>
        <p:spPr>
          <a:xfrm>
            <a:off x="2484367" y="1885873"/>
            <a:ext cx="3102015" cy="17709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BC296B-5C68-3A47-AB80-404A1CE7B988}"/>
              </a:ext>
            </a:extLst>
          </p:cNvPr>
          <p:cNvSpPr txBox="1"/>
          <p:nvPr/>
        </p:nvSpPr>
        <p:spPr>
          <a:xfrm>
            <a:off x="5586382" y="1885873"/>
            <a:ext cx="3102015" cy="177092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97138C0-0E05-EF4C-A699-8130D6873BFF}"/>
              </a:ext>
            </a:extLst>
          </p:cNvPr>
          <p:cNvSpPr txBox="1"/>
          <p:nvPr/>
        </p:nvSpPr>
        <p:spPr>
          <a:xfrm>
            <a:off x="2484366" y="3656800"/>
            <a:ext cx="3102015" cy="1770927"/>
          </a:xfrm>
          <a:prstGeom prst="rect">
            <a:avLst/>
          </a:prstGeom>
          <a:solidFill>
            <a:schemeClr val="tx2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11794AB-C3E9-C549-9B46-D74E5C305868}"/>
              </a:ext>
            </a:extLst>
          </p:cNvPr>
          <p:cNvSpPr txBox="1"/>
          <p:nvPr/>
        </p:nvSpPr>
        <p:spPr>
          <a:xfrm>
            <a:off x="5586382" y="3656800"/>
            <a:ext cx="3102015" cy="17709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ED0A8B4-34B8-7448-BEA5-7F46D9371144}"/>
              </a:ext>
            </a:extLst>
          </p:cNvPr>
          <p:cNvSpPr txBox="1"/>
          <p:nvPr/>
        </p:nvSpPr>
        <p:spPr>
          <a:xfrm>
            <a:off x="388611" y="3502912"/>
            <a:ext cx="885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Market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9C69055-2133-1540-96C7-5C5B2A71508B}"/>
              </a:ext>
            </a:extLst>
          </p:cNvPr>
          <p:cNvSpPr txBox="1"/>
          <p:nvPr/>
        </p:nvSpPr>
        <p:spPr>
          <a:xfrm>
            <a:off x="5069433" y="6142416"/>
            <a:ext cx="103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Product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143485F-24C5-AC41-B995-361A854C0D69}"/>
              </a:ext>
            </a:extLst>
          </p:cNvPr>
          <p:cNvSpPr txBox="1"/>
          <p:nvPr/>
        </p:nvSpPr>
        <p:spPr>
          <a:xfrm>
            <a:off x="1562651" y="2617448"/>
            <a:ext cx="82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A436E60-A194-1D44-80CB-8DC1D7874534}"/>
              </a:ext>
            </a:extLst>
          </p:cNvPr>
          <p:cNvSpPr txBox="1"/>
          <p:nvPr/>
        </p:nvSpPr>
        <p:spPr>
          <a:xfrm>
            <a:off x="1562651" y="4388375"/>
            <a:ext cx="82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Existing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ABDE4C-56C3-3949-AEAF-35FC92B6AFF5}"/>
              </a:ext>
            </a:extLst>
          </p:cNvPr>
          <p:cNvSpPr txBox="1"/>
          <p:nvPr/>
        </p:nvSpPr>
        <p:spPr>
          <a:xfrm>
            <a:off x="3621846" y="5555044"/>
            <a:ext cx="82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Existing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418B3E6-3C5A-F748-AF39-D790E273683E}"/>
              </a:ext>
            </a:extLst>
          </p:cNvPr>
          <p:cNvSpPr txBox="1"/>
          <p:nvPr/>
        </p:nvSpPr>
        <p:spPr>
          <a:xfrm>
            <a:off x="6723862" y="5555044"/>
            <a:ext cx="82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E4C382-B909-534D-A2A1-CFE5F13BE21F}"/>
              </a:ext>
            </a:extLst>
          </p:cNvPr>
          <p:cNvSpPr txBox="1"/>
          <p:nvPr/>
        </p:nvSpPr>
        <p:spPr>
          <a:xfrm>
            <a:off x="5841026" y="4174640"/>
            <a:ext cx="2754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1-to-2 India Coding Product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$8-9 Billion* Market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258DFDE-6161-514E-84E8-BB9448F7BC3F}"/>
              </a:ext>
            </a:extLst>
          </p:cNvPr>
          <p:cNvSpPr txBox="1"/>
          <p:nvPr/>
        </p:nvSpPr>
        <p:spPr>
          <a:xfrm>
            <a:off x="3062551" y="4576944"/>
            <a:ext cx="20255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$4-5 Billion Market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11A2BFF-7954-9B45-9EA4-6CFC25AC422C}"/>
              </a:ext>
            </a:extLst>
          </p:cNvPr>
          <p:cNvSpPr txBox="1"/>
          <p:nvPr/>
        </p:nvSpPr>
        <p:spPr>
          <a:xfrm>
            <a:off x="3201997" y="4171223"/>
            <a:ext cx="22286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1-to-1 Coding India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73A5B6-DDD9-AF4C-94B9-42B0D941FB10}"/>
              </a:ext>
            </a:extLst>
          </p:cNvPr>
          <p:cNvSpPr txBox="1"/>
          <p:nvPr/>
        </p:nvSpPr>
        <p:spPr>
          <a:xfrm>
            <a:off x="2897507" y="2276956"/>
            <a:ext cx="2466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1-to-1 Coding Global (starting with </a:t>
            </a:r>
            <a:r>
              <a:rPr lang="en-US" b="1" dirty="0">
                <a:solidFill>
                  <a:schemeClr val="tx1"/>
                </a:solidFill>
              </a:rPr>
              <a:t>SEA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07DFFE7-698B-884A-85CF-47CF5F1254A2}"/>
              </a:ext>
            </a:extLst>
          </p:cNvPr>
          <p:cNvSpPr txBox="1"/>
          <p:nvPr/>
        </p:nvSpPr>
        <p:spPr>
          <a:xfrm>
            <a:off x="2897507" y="2957939"/>
            <a:ext cx="2466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Only US: ~$28 Billion Market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4E28B9-8820-484D-B504-C016713FEC4D}"/>
              </a:ext>
            </a:extLst>
          </p:cNvPr>
          <p:cNvSpPr txBox="1"/>
          <p:nvPr/>
        </p:nvSpPr>
        <p:spPr>
          <a:xfrm>
            <a:off x="8974571" y="1885873"/>
            <a:ext cx="2876443" cy="3541854"/>
          </a:xfrm>
          <a:prstGeom prst="rect">
            <a:avLst/>
          </a:prstGeom>
          <a:noFill/>
          <a:ln w="19050">
            <a:solidFill>
              <a:srgbClr val="007ABC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India | Current Market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9m x $500/student/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yr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4.5Bn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India | 1-to-4 Market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26m x $315/student/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yr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 = 8.2Bn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US | Current Market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19m x $1500/student/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yr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28.5Bn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F8521124-2474-4FAF-9F52-F70CC9F3B2AF}"/>
              </a:ext>
            </a:extLst>
          </p:cNvPr>
          <p:cNvSpPr/>
          <p:nvPr/>
        </p:nvSpPr>
        <p:spPr>
          <a:xfrm>
            <a:off x="1360446" y="1885873"/>
            <a:ext cx="115961" cy="3541854"/>
          </a:xfrm>
          <a:prstGeom prst="upArrow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Arrow: Up 29">
            <a:extLst>
              <a:ext uri="{FF2B5EF4-FFF2-40B4-BE49-F238E27FC236}">
                <a16:creationId xmlns:a16="http://schemas.microsoft.com/office/drawing/2014/main" id="{C53339E4-0D21-4F48-ABC9-212EC0346A84}"/>
              </a:ext>
            </a:extLst>
          </p:cNvPr>
          <p:cNvSpPr/>
          <p:nvPr/>
        </p:nvSpPr>
        <p:spPr>
          <a:xfrm rot="5400000">
            <a:off x="5526863" y="2903007"/>
            <a:ext cx="119036" cy="6204030"/>
          </a:xfrm>
          <a:prstGeom prst="upArrow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7B95D29C-03E3-48A0-8EA7-FA79703BAF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9226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70F6F64-681C-4058-8758-6684B60BB64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IN" sz="3200" b="1" dirty="0">
              <a:latin typeface="Helvetica Neue" panose="020B0604020202020204" charset="0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87EB8CD2-451C-4AC5-BEBC-C37D11C58C9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IN" sz="3200" b="1" dirty="0">
              <a:latin typeface="Helvetica Neue" panose="02000403000000020004" pitchFamily="50" charset="0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7F9CB-FFD1-4DA2-A7D6-A03C01427C06}"/>
              </a:ext>
            </a:extLst>
          </p:cNvPr>
          <p:cNvSpPr txBox="1"/>
          <p:nvPr/>
        </p:nvSpPr>
        <p:spPr>
          <a:xfrm>
            <a:off x="288176" y="6317308"/>
            <a:ext cx="11747352" cy="101566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of kids (6-17) = % of 6-17 age population X Population (2019)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Addressable kids = # of kids (6-17) X 40% for developed </a:t>
            </a:r>
            <a:r>
              <a:rPr kumimoji="0" lang="en-IN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mkts</a:t>
            </a: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15% for developing </a:t>
            </a:r>
            <a:r>
              <a:rPr kumimoji="0" lang="en-IN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mkts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Avg. Wireless Internet speed: </a:t>
            </a: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https://www.speedtest.net/global-index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of wired Internet users: </a:t>
            </a: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https://www.internetworldstats.com/top20.htm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0" indent="-179388" algn="l" defTabSz="838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 of PC users: # of HH X PC per HH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Per Capita Income: </a:t>
            </a: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http://worldpopulationreview.com/countries/countries-by-gdp/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79388" algn="l"/>
              </a:tabLst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Rev. Potential = Addressable kids X Price Point / class; broken in 3 tiers depending on GDP / Capita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GDP Growth rate (%): </a:t>
            </a: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http://statisticstimes.com/economy/projected-world-gdp-ranking.php</a:t>
            </a: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Category Tailwinds is subjectively derived based on awareness, adoption, cultural priorities, competition etc. in that region</a:t>
            </a:r>
          </a:p>
          <a:p>
            <a:pPr marL="179388" marR="0" lvl="0" indent="-1793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Weighted Average Score = 70% </a:t>
            </a:r>
            <a:r>
              <a:rPr kumimoji="0" lang="en-IN" sz="1000" b="0" i="0" u="none" strike="noStrike" kern="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wt</a:t>
            </a:r>
            <a:r>
              <a:rPr kumimoji="0" lang="en-IN" sz="1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to Revenue Potential Index and 30% to Category Tailwinds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0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2" descr="Image result for india flag">
            <a:extLst>
              <a:ext uri="{FF2B5EF4-FFF2-40B4-BE49-F238E27FC236}">
                <a16:creationId xmlns:a16="http://schemas.microsoft.com/office/drawing/2014/main" id="{49F60C8D-9E04-486D-9361-8D398406EB9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2420384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hina flag">
            <a:extLst>
              <a:ext uri="{FF2B5EF4-FFF2-40B4-BE49-F238E27FC236}">
                <a16:creationId xmlns:a16="http://schemas.microsoft.com/office/drawing/2014/main" id="{88D5FA95-93AE-47F2-9A26-E3467FCBD4E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2716810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japan flag">
            <a:extLst>
              <a:ext uri="{FF2B5EF4-FFF2-40B4-BE49-F238E27FC236}">
                <a16:creationId xmlns:a16="http://schemas.microsoft.com/office/drawing/2014/main" id="{A9277200-BD2A-4354-B1EC-F6589D059AA7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574" y="3013236"/>
            <a:ext cx="320040" cy="219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UK flag">
            <a:extLst>
              <a:ext uri="{FF2B5EF4-FFF2-40B4-BE49-F238E27FC236}">
                <a16:creationId xmlns:a16="http://schemas.microsoft.com/office/drawing/2014/main" id="{62B7DB2B-7361-4DFB-BF53-0533D4124AA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3309662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indonesia flag">
            <a:extLst>
              <a:ext uri="{FF2B5EF4-FFF2-40B4-BE49-F238E27FC236}">
                <a16:creationId xmlns:a16="http://schemas.microsoft.com/office/drawing/2014/main" id="{6E4E9191-F0FB-4729-8F4A-67105CA9F0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3606088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germany flag">
            <a:extLst>
              <a:ext uri="{FF2B5EF4-FFF2-40B4-BE49-F238E27FC236}">
                <a16:creationId xmlns:a16="http://schemas.microsoft.com/office/drawing/2014/main" id="{01E45B4D-75A7-49DD-96C3-3E0CD151D631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3902514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mexico flag">
            <a:extLst>
              <a:ext uri="{FF2B5EF4-FFF2-40B4-BE49-F238E27FC236}">
                <a16:creationId xmlns:a16="http://schemas.microsoft.com/office/drawing/2014/main" id="{194CC127-A75B-4DF0-84EE-FF429002890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4495366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france flag">
            <a:extLst>
              <a:ext uri="{FF2B5EF4-FFF2-40B4-BE49-F238E27FC236}">
                <a16:creationId xmlns:a16="http://schemas.microsoft.com/office/drawing/2014/main" id="{188FA33D-3F84-45C2-88A7-5845FF96DA9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5384644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russia flag">
            <a:extLst>
              <a:ext uri="{FF2B5EF4-FFF2-40B4-BE49-F238E27FC236}">
                <a16:creationId xmlns:a16="http://schemas.microsoft.com/office/drawing/2014/main" id="{311C18BF-477A-4BA9-BD17-AD82798EAD7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5977495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philippines flag">
            <a:extLst>
              <a:ext uri="{FF2B5EF4-FFF2-40B4-BE49-F238E27FC236}">
                <a16:creationId xmlns:a16="http://schemas.microsoft.com/office/drawing/2014/main" id="{09451E23-1BFF-4948-8DB8-3AE21A9EA86F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4198940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Image result for vietnam flag">
            <a:extLst>
              <a:ext uri="{FF2B5EF4-FFF2-40B4-BE49-F238E27FC236}">
                <a16:creationId xmlns:a16="http://schemas.microsoft.com/office/drawing/2014/main" id="{7B7FD780-2728-41C9-B6CE-D749E3160175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4791792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 result for brazil flag">
            <a:extLst>
              <a:ext uri="{FF2B5EF4-FFF2-40B4-BE49-F238E27FC236}">
                <a16:creationId xmlns:a16="http://schemas.microsoft.com/office/drawing/2014/main" id="{578D55E0-4671-4252-80AB-5A5A4FA1E6DE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5681070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 result for Thailand flag">
            <a:extLst>
              <a:ext uri="{FF2B5EF4-FFF2-40B4-BE49-F238E27FC236}">
                <a16:creationId xmlns:a16="http://schemas.microsoft.com/office/drawing/2014/main" id="{A597CE3A-AB3B-4037-A4DE-49CEDA6EF0D8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74" y="5088218"/>
            <a:ext cx="320040" cy="2194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4EC8D93-D2E5-484C-AC09-14971B96C954}"/>
              </a:ext>
            </a:extLst>
          </p:cNvPr>
          <p:cNvGraphicFramePr>
            <a:graphicFrameLocks noGrp="1"/>
          </p:cNvGraphicFramePr>
          <p:nvPr/>
        </p:nvGraphicFramePr>
        <p:xfrm>
          <a:off x="953937" y="1444802"/>
          <a:ext cx="10862169" cy="4777323"/>
        </p:xfrm>
        <a:graphic>
          <a:graphicData uri="http://schemas.openxmlformats.org/drawingml/2006/table">
            <a:tbl>
              <a:tblPr/>
              <a:tblGrid>
                <a:gridCol w="1206907">
                  <a:extLst>
                    <a:ext uri="{9D8B030D-6E8A-4147-A177-3AD203B41FA5}">
                      <a16:colId xmlns:a16="http://schemas.microsoft.com/office/drawing/2014/main" val="1793506296"/>
                    </a:ext>
                  </a:extLst>
                </a:gridCol>
                <a:gridCol w="722056">
                  <a:extLst>
                    <a:ext uri="{9D8B030D-6E8A-4147-A177-3AD203B41FA5}">
                      <a16:colId xmlns:a16="http://schemas.microsoft.com/office/drawing/2014/main" val="2538643546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1484074179"/>
                    </a:ext>
                  </a:extLst>
                </a:gridCol>
                <a:gridCol w="1135647">
                  <a:extLst>
                    <a:ext uri="{9D8B030D-6E8A-4147-A177-3AD203B41FA5}">
                      <a16:colId xmlns:a16="http://schemas.microsoft.com/office/drawing/2014/main" val="2630602356"/>
                    </a:ext>
                  </a:extLst>
                </a:gridCol>
                <a:gridCol w="1001736">
                  <a:extLst>
                    <a:ext uri="{9D8B030D-6E8A-4147-A177-3AD203B41FA5}">
                      <a16:colId xmlns:a16="http://schemas.microsoft.com/office/drawing/2014/main" val="1016991682"/>
                    </a:ext>
                  </a:extLst>
                </a:gridCol>
                <a:gridCol w="760352">
                  <a:extLst>
                    <a:ext uri="{9D8B030D-6E8A-4147-A177-3AD203B41FA5}">
                      <a16:colId xmlns:a16="http://schemas.microsoft.com/office/drawing/2014/main" val="2633455327"/>
                    </a:ext>
                  </a:extLst>
                </a:gridCol>
                <a:gridCol w="712075">
                  <a:extLst>
                    <a:ext uri="{9D8B030D-6E8A-4147-A177-3AD203B41FA5}">
                      <a16:colId xmlns:a16="http://schemas.microsoft.com/office/drawing/2014/main" val="3244356023"/>
                    </a:ext>
                  </a:extLst>
                </a:gridCol>
                <a:gridCol w="651730">
                  <a:extLst>
                    <a:ext uri="{9D8B030D-6E8A-4147-A177-3AD203B41FA5}">
                      <a16:colId xmlns:a16="http://schemas.microsoft.com/office/drawing/2014/main" val="1547591192"/>
                    </a:ext>
                  </a:extLst>
                </a:gridCol>
                <a:gridCol w="724144">
                  <a:extLst>
                    <a:ext uri="{9D8B030D-6E8A-4147-A177-3AD203B41FA5}">
                      <a16:colId xmlns:a16="http://schemas.microsoft.com/office/drawing/2014/main" val="3981505202"/>
                    </a:ext>
                  </a:extLst>
                </a:gridCol>
                <a:gridCol w="700005">
                  <a:extLst>
                    <a:ext uri="{9D8B030D-6E8A-4147-A177-3AD203B41FA5}">
                      <a16:colId xmlns:a16="http://schemas.microsoft.com/office/drawing/2014/main" val="347041549"/>
                    </a:ext>
                  </a:extLst>
                </a:gridCol>
                <a:gridCol w="808628">
                  <a:extLst>
                    <a:ext uri="{9D8B030D-6E8A-4147-A177-3AD203B41FA5}">
                      <a16:colId xmlns:a16="http://schemas.microsoft.com/office/drawing/2014/main" val="1362299898"/>
                    </a:ext>
                  </a:extLst>
                </a:gridCol>
                <a:gridCol w="772422">
                  <a:extLst>
                    <a:ext uri="{9D8B030D-6E8A-4147-A177-3AD203B41FA5}">
                      <a16:colId xmlns:a16="http://schemas.microsoft.com/office/drawing/2014/main" val="1947297992"/>
                    </a:ext>
                  </a:extLst>
                </a:gridCol>
                <a:gridCol w="675867">
                  <a:extLst>
                    <a:ext uri="{9D8B030D-6E8A-4147-A177-3AD203B41FA5}">
                      <a16:colId xmlns:a16="http://schemas.microsoft.com/office/drawing/2014/main" val="3119036248"/>
                    </a:ext>
                  </a:extLst>
                </a:gridCol>
              </a:tblGrid>
              <a:tr h="633785"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rgbClr val="007ABC"/>
                          </a:solidFill>
                          <a:effectLst/>
                          <a:latin typeface="+mn-lt"/>
                        </a:rPr>
                        <a:t>Country</a:t>
                      </a: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b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(or dependency)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rgbClr val="007ABC"/>
                          </a:solidFill>
                          <a:effectLst/>
                          <a:latin typeface="+mn-lt"/>
                        </a:rPr>
                        <a:t># of kids</a:t>
                      </a:r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(6-17) </a:t>
                      </a:r>
                      <a:b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IN" sz="1200" b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(in Mn)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rgbClr val="007ABC"/>
                          </a:solidFill>
                          <a:effectLst/>
                          <a:latin typeface="+mn-lt"/>
                        </a:rPr>
                        <a:t>Addressable # of Children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Avg. Wireline Internet Speed </a:t>
                      </a:r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(Mb/s)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 of Wired Internet users </a:t>
                      </a: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(Mn)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# of Pc Users </a:t>
                      </a:r>
                      <a:b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</a:br>
                      <a:r>
                        <a:rPr lang="en-US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(in Mn)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 Capita Income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Class Price Point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Rev Pot. </a:t>
                      </a:r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(in </a:t>
                      </a:r>
                      <a:r>
                        <a:rPr lang="en-IN" sz="12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Bn</a:t>
                      </a:r>
                      <a:r>
                        <a:rPr lang="en-IN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Rev. Pot Indexed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Category Tailwinds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Weighted Average Score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Overall Rank</a:t>
                      </a:r>
                    </a:p>
                  </a:txBody>
                  <a:tcPr marL="36000" marR="36000" marT="36000" marB="36000" anchor="b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8655955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United States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4,798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1,919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A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25.86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293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EDE0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459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8C29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$65,058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$28.2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10.0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062817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India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34,643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5,196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8C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560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D4B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493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BD8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$2,305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$25.5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3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BC39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BC8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9192432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China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19,355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2,903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DCC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7.6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5E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829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501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$10,946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$14.2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4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BE4D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499288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Japan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1,298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519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24.3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119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104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$42,271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D8B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$7.6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7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2.7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7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1E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601257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UK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364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9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13.0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D7B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8F8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3F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$45,141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5D4B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$5.4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D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1.9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D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7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261307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Indonesia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5,226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784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AF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1D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143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EB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$4,277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9A9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$3.8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1.4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7E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B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3324670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Germany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853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341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DE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15.3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7C29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3B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$53,577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CAA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$5.0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1.8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F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20502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Philippines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2,684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403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DF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AEA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9C95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$3,291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B8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0.7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A7A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AE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9076029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Mexico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2,733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7.5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3E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7D4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CC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$9,711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ED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$4.0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D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1.4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DE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D2C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9571826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Vietnam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1,786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268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B9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F7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28B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$2,719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27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$1.3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0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0.5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90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0B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2025155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Thailand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965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145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16.0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BB8A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$7,504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CCC8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$0.7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0.3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999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629636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France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925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370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CE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10.8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EBD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877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D6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$46,732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D2B2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$5.4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1.9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DF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28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>
                          <a:effectLst/>
                          <a:latin typeface="+mn-lt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6461523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Brazil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3,753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563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DF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3.6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149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138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F5E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$10,626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C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$2.8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2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1.0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C2B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817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13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807533"/>
                  </a:ext>
                </a:extLst>
              </a:tr>
              <a:tr h="295967">
                <a:tc>
                  <a:txBody>
                    <a:bodyPr/>
                    <a:lstStyle/>
                    <a:p>
                      <a:pPr algn="l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Russia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1,813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272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BB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11.8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E2C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110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EFE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$12,191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EFC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$14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$2.7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F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0.9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FB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BDB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baseline="0" dirty="0">
                          <a:solidFill>
                            <a:srgbClr val="222222"/>
                          </a:solidFill>
                          <a:effectLst/>
                          <a:latin typeface="+mn-lt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7C7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aseline="0" dirty="0">
                          <a:effectLst/>
                          <a:latin typeface="+mn-lt"/>
                          <a:cs typeface="Calibri" panose="020F0502020204030204" pitchFamily="34" charset="0"/>
                        </a:rPr>
                        <a:t>14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2804531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93C3BF88-425A-44FB-BF67-FA063746906A}"/>
              </a:ext>
            </a:extLst>
          </p:cNvPr>
          <p:cNvSpPr/>
          <p:nvPr/>
        </p:nvSpPr>
        <p:spPr>
          <a:xfrm>
            <a:off x="466725" y="2091803"/>
            <a:ext cx="11349381" cy="14593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28E26C3-FB4B-4E1C-996B-2FBA355AC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2"/>
            <a:ext cx="11349380" cy="830997"/>
          </a:xfrm>
        </p:spPr>
        <p:txBody>
          <a:bodyPr/>
          <a:lstStyle/>
          <a:p>
            <a:pPr lvl="0">
              <a:buSzPts val="2400"/>
              <a:defRPr/>
            </a:pPr>
            <a:r>
              <a:rPr lang="en-IN" sz="2700" dirty="0">
                <a:sym typeface="Helvetica Neue"/>
              </a:rPr>
              <a:t>New Market: US, Japan, UK represent most favourable markets to enter~$75 B</a:t>
            </a:r>
            <a:endParaRPr lang="en-IN" sz="2700" dirty="0">
              <a:sym typeface="Calibri"/>
            </a:endParaRPr>
          </a:p>
        </p:txBody>
      </p:sp>
      <p:pic>
        <p:nvPicPr>
          <p:cNvPr id="12" name="Picture 6" descr="Image result for usa flag">
            <a:extLst>
              <a:ext uri="{FF2B5EF4-FFF2-40B4-BE49-F238E27FC236}">
                <a16:creationId xmlns:a16="http://schemas.microsoft.com/office/drawing/2014/main" id="{3FA43186-CED6-44B2-9517-9C6E57B5D844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2102" r="2101" b="2102"/>
          <a:stretch/>
        </p:blipFill>
        <p:spPr bwMode="auto">
          <a:xfrm>
            <a:off x="574574" y="2123958"/>
            <a:ext cx="320040" cy="21945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7CDA1A13-F40F-46E2-8929-F4467AE7DD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1958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93293E0-3C8D-4396-B306-7CCB0B3CAC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IN" sz="2800" b="1" dirty="0">
              <a:latin typeface="Helvetica Neue" panose="02000403000000020004" pitchFamily="50" charset="0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0C31C1-46B7-45B7-997C-ED0EACA1B8F0}"/>
              </a:ext>
            </a:extLst>
          </p:cNvPr>
          <p:cNvSpPr/>
          <p:nvPr/>
        </p:nvSpPr>
        <p:spPr>
          <a:xfrm>
            <a:off x="567560" y="2198874"/>
            <a:ext cx="8765627" cy="4646722"/>
          </a:xfrm>
          <a:prstGeom prst="rect">
            <a:avLst/>
          </a:prstGeom>
          <a:solidFill>
            <a:schemeClr val="bg1"/>
          </a:solidFill>
          <a:ln w="12700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C5104BF-1151-44C7-837A-199226A6E2EB}"/>
              </a:ext>
            </a:extLst>
          </p:cNvPr>
          <p:cNvSpPr/>
          <p:nvPr/>
        </p:nvSpPr>
        <p:spPr>
          <a:xfrm>
            <a:off x="9015671" y="2640649"/>
            <a:ext cx="2632420" cy="376317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AA82C54-3E51-41D2-BE96-D66A5358441C}"/>
              </a:ext>
            </a:extLst>
          </p:cNvPr>
          <p:cNvSpPr/>
          <p:nvPr/>
        </p:nvSpPr>
        <p:spPr>
          <a:xfrm>
            <a:off x="1358177" y="2733686"/>
            <a:ext cx="1263130" cy="1372093"/>
          </a:xfrm>
          <a:custGeom>
            <a:avLst/>
            <a:gdLst>
              <a:gd name="connsiteX0" fmla="*/ 840613 w 1681226"/>
              <a:gd name="connsiteY0" fmla="*/ 0 h 1372093"/>
              <a:gd name="connsiteX1" fmla="*/ 1681226 w 1681226"/>
              <a:gd name="connsiteY1" fmla="*/ 1372093 h 1372093"/>
              <a:gd name="connsiteX2" fmla="*/ 0 w 1681226"/>
              <a:gd name="connsiteY2" fmla="*/ 1372093 h 1372093"/>
              <a:gd name="connsiteX3" fmla="*/ 840613 w 1681226"/>
              <a:gd name="connsiteY3" fmla="*/ 0 h 137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1226" h="1372093">
                <a:moveTo>
                  <a:pt x="840613" y="0"/>
                </a:moveTo>
                <a:lnTo>
                  <a:pt x="1681226" y="1372093"/>
                </a:lnTo>
                <a:lnTo>
                  <a:pt x="0" y="1372093"/>
                </a:lnTo>
                <a:lnTo>
                  <a:pt x="840613" y="0"/>
                </a:lnTo>
                <a:close/>
              </a:path>
            </a:pathLst>
          </a:cu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  <a:sym typeface="Arial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3D50DA4-A247-47CD-BFB6-9B48FACF8B69}"/>
              </a:ext>
            </a:extLst>
          </p:cNvPr>
          <p:cNvSpPr/>
          <p:nvPr/>
        </p:nvSpPr>
        <p:spPr>
          <a:xfrm>
            <a:off x="758366" y="4223187"/>
            <a:ext cx="2462751" cy="1185698"/>
          </a:xfrm>
          <a:custGeom>
            <a:avLst/>
            <a:gdLst>
              <a:gd name="connsiteX0" fmla="*/ 726418 w 3277922"/>
              <a:gd name="connsiteY0" fmla="*/ 0 h 1185698"/>
              <a:gd name="connsiteX1" fmla="*/ 2551504 w 3277922"/>
              <a:gd name="connsiteY1" fmla="*/ 0 h 1185698"/>
              <a:gd name="connsiteX2" fmla="*/ 3277922 w 3277922"/>
              <a:gd name="connsiteY2" fmla="*/ 1185698 h 1185698"/>
              <a:gd name="connsiteX3" fmla="*/ 0 w 3277922"/>
              <a:gd name="connsiteY3" fmla="*/ 1185698 h 1185698"/>
              <a:gd name="connsiteX4" fmla="*/ 726418 w 3277922"/>
              <a:gd name="connsiteY4" fmla="*/ 0 h 118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7922" h="1185698">
                <a:moveTo>
                  <a:pt x="726418" y="0"/>
                </a:moveTo>
                <a:lnTo>
                  <a:pt x="2551504" y="0"/>
                </a:lnTo>
                <a:lnTo>
                  <a:pt x="3277922" y="1185698"/>
                </a:lnTo>
                <a:lnTo>
                  <a:pt x="0" y="1185698"/>
                </a:lnTo>
                <a:lnTo>
                  <a:pt x="726418" y="0"/>
                </a:lnTo>
                <a:close/>
              </a:path>
            </a:pathLst>
          </a:cu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  <a:sym typeface="Arial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5D6DE23-3ADC-447F-911D-A2CD95E18A1C}"/>
              </a:ext>
            </a:extLst>
          </p:cNvPr>
          <p:cNvCxnSpPr>
            <a:cxnSpLocks/>
          </p:cNvCxnSpPr>
          <p:nvPr/>
        </p:nvCxnSpPr>
        <p:spPr>
          <a:xfrm>
            <a:off x="2704116" y="4164483"/>
            <a:ext cx="60632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B940183-0001-4EFA-B4F5-C2D76BED6919}"/>
              </a:ext>
            </a:extLst>
          </p:cNvPr>
          <p:cNvSpPr/>
          <p:nvPr/>
        </p:nvSpPr>
        <p:spPr>
          <a:xfrm>
            <a:off x="1674823" y="360115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6.5M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6454D5-3C3C-4C51-8531-5C723B4ACE75}"/>
              </a:ext>
            </a:extLst>
          </p:cNvPr>
          <p:cNvSpPr/>
          <p:nvPr/>
        </p:nvSpPr>
        <p:spPr>
          <a:xfrm>
            <a:off x="1693873" y="4646759"/>
            <a:ext cx="58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66M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FBBA70-F1D9-482E-BFB2-11669C134778}"/>
              </a:ext>
            </a:extLst>
          </p:cNvPr>
          <p:cNvCxnSpPr>
            <a:cxnSpLocks/>
          </p:cNvCxnSpPr>
          <p:nvPr/>
        </p:nvCxnSpPr>
        <p:spPr>
          <a:xfrm>
            <a:off x="3313716" y="5408885"/>
            <a:ext cx="54536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Top Corners Rounded 38">
            <a:extLst>
              <a:ext uri="{FF2B5EF4-FFF2-40B4-BE49-F238E27FC236}">
                <a16:creationId xmlns:a16="http://schemas.microsoft.com/office/drawing/2014/main" id="{9F29E57B-5653-4238-ADDE-0EAFA2D28913}"/>
              </a:ext>
            </a:extLst>
          </p:cNvPr>
          <p:cNvSpPr/>
          <p:nvPr/>
        </p:nvSpPr>
        <p:spPr>
          <a:xfrm>
            <a:off x="3443580" y="1627434"/>
            <a:ext cx="1732991" cy="561637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>
              <a:defRPr/>
            </a:pPr>
            <a:r>
              <a:rPr lang="en-US" sz="1600" b="1" dirty="0">
                <a:solidFill>
                  <a:srgbClr val="007ABC"/>
                </a:solidFill>
              </a:rPr>
              <a:t>Current Product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381569-C84E-4DC6-803F-5A31340EE3E5}"/>
              </a:ext>
            </a:extLst>
          </p:cNvPr>
          <p:cNvSpPr/>
          <p:nvPr/>
        </p:nvSpPr>
        <p:spPr>
          <a:xfrm>
            <a:off x="3928712" y="360115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6.5M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9DF563-79DE-415C-8822-30A21C0F8506}"/>
              </a:ext>
            </a:extLst>
          </p:cNvPr>
          <p:cNvSpPr/>
          <p:nvPr/>
        </p:nvSpPr>
        <p:spPr>
          <a:xfrm>
            <a:off x="3928712" y="4646759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2.2M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37FF0-69CC-4892-9140-8AA64A704000}"/>
              </a:ext>
            </a:extLst>
          </p:cNvPr>
          <p:cNvSpPr/>
          <p:nvPr/>
        </p:nvSpPr>
        <p:spPr>
          <a:xfrm>
            <a:off x="3443580" y="2504506"/>
            <a:ext cx="1726657" cy="58477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(1-to-1 Offering)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$500/student/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yr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7268F18-75D6-449F-A2C0-2F8328EA135C}"/>
              </a:ext>
            </a:extLst>
          </p:cNvPr>
          <p:cNvSpPr/>
          <p:nvPr/>
        </p:nvSpPr>
        <p:spPr>
          <a:xfrm>
            <a:off x="3928712" y="551941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8.7M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6C6F04D-43C0-4A6C-B1B9-984D60951BD0}"/>
              </a:ext>
            </a:extLst>
          </p:cNvPr>
          <p:cNvSpPr/>
          <p:nvPr/>
        </p:nvSpPr>
        <p:spPr>
          <a:xfrm>
            <a:off x="3772420" y="5946112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~$4.4Bn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4E35C2-4C52-4D5C-870F-5002D5642341}"/>
              </a:ext>
            </a:extLst>
          </p:cNvPr>
          <p:cNvSpPr/>
          <p:nvPr/>
        </p:nvSpPr>
        <p:spPr>
          <a:xfrm>
            <a:off x="5872116" y="360115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3.2M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DE42A31-DCF7-4450-84BD-34DD7B4BE102}"/>
              </a:ext>
            </a:extLst>
          </p:cNvPr>
          <p:cNvSpPr/>
          <p:nvPr/>
        </p:nvSpPr>
        <p:spPr>
          <a:xfrm>
            <a:off x="5872116" y="551941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3.2M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8187112-AB4D-441A-A8BC-A066C11408A6}"/>
              </a:ext>
            </a:extLst>
          </p:cNvPr>
          <p:cNvSpPr/>
          <p:nvPr/>
        </p:nvSpPr>
        <p:spPr>
          <a:xfrm>
            <a:off x="5715824" y="5946112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~$2.2Bn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C28617-3B4B-4728-9C25-DDAE2E57DF2F}"/>
              </a:ext>
            </a:extLst>
          </p:cNvPr>
          <p:cNvSpPr/>
          <p:nvPr/>
        </p:nvSpPr>
        <p:spPr>
          <a:xfrm>
            <a:off x="7584857" y="4646759"/>
            <a:ext cx="7553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19.8M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940EB-388D-46EA-B5A3-F2011257FDE8}"/>
              </a:ext>
            </a:extLst>
          </p:cNvPr>
          <p:cNvSpPr/>
          <p:nvPr/>
        </p:nvSpPr>
        <p:spPr>
          <a:xfrm>
            <a:off x="7641763" y="3601150"/>
            <a:ext cx="641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3.2M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67FE89-AA69-4E2F-8F0A-E908D5482EAB}"/>
              </a:ext>
            </a:extLst>
          </p:cNvPr>
          <p:cNvSpPr/>
          <p:nvPr/>
        </p:nvSpPr>
        <p:spPr>
          <a:xfrm>
            <a:off x="5386985" y="2258284"/>
            <a:ext cx="1611784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(1-to-1 Offering)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$500/student/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yr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ABEDAB-8E9C-4622-992F-E81A228A5174}"/>
              </a:ext>
            </a:extLst>
          </p:cNvPr>
          <p:cNvSpPr/>
          <p:nvPr/>
        </p:nvSpPr>
        <p:spPr>
          <a:xfrm>
            <a:off x="7156632" y="2258284"/>
            <a:ext cx="1611784" cy="830997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(1-to-4 Offering)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$250/student/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yr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0FB260-319A-49A2-9E7E-B4128DEBB90E}"/>
              </a:ext>
            </a:extLst>
          </p:cNvPr>
          <p:cNvSpPr/>
          <p:nvPr/>
        </p:nvSpPr>
        <p:spPr>
          <a:xfrm>
            <a:off x="7670617" y="5519410"/>
            <a:ext cx="58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23M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EDC507A-061E-4093-BF29-777BEA9D63BB}"/>
              </a:ext>
            </a:extLst>
          </p:cNvPr>
          <p:cNvSpPr/>
          <p:nvPr/>
        </p:nvSpPr>
        <p:spPr>
          <a:xfrm>
            <a:off x="7571231" y="5946112"/>
            <a:ext cx="7825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~$6Bn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CABF526-CDE9-4639-A432-6DA36F9602AE}"/>
              </a:ext>
            </a:extLst>
          </p:cNvPr>
          <p:cNvSpPr/>
          <p:nvPr/>
        </p:nvSpPr>
        <p:spPr>
          <a:xfrm>
            <a:off x="9083175" y="2682456"/>
            <a:ext cx="2497413" cy="367955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Even with new 1-to-2 product, we expect about 50% of current high-fee market will continue with 1-to-1 model, while remaining will transition to lower fee 1-to-4 model</a:t>
            </a: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cs typeface="Arial"/>
              <a:sym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The lower fee model enables ~30% of the &lt;60k fee market to adopt the product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AB4B61-7264-4019-9397-EA5A86A363B1}"/>
              </a:ext>
            </a:extLst>
          </p:cNvPr>
          <p:cNvSpPr/>
          <p:nvPr/>
        </p:nvSpPr>
        <p:spPr>
          <a:xfrm>
            <a:off x="1358106" y="5946112"/>
            <a:ext cx="18630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Total Market Size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65AD90-28E1-40AA-9129-7F9F5907E992}"/>
              </a:ext>
            </a:extLst>
          </p:cNvPr>
          <p:cNvSpPr/>
          <p:nvPr/>
        </p:nvSpPr>
        <p:spPr>
          <a:xfrm>
            <a:off x="1257118" y="5519410"/>
            <a:ext cx="19639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Total Student Size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7D1562-4555-4330-8D43-EAB701697985}"/>
              </a:ext>
            </a:extLst>
          </p:cNvPr>
          <p:cNvSpPr/>
          <p:nvPr/>
        </p:nvSpPr>
        <p:spPr>
          <a:xfrm>
            <a:off x="6637795" y="6403821"/>
            <a:ext cx="9541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Arial"/>
                <a:sym typeface="Arial"/>
              </a:rPr>
              <a:t>~$8.2Bn</a:t>
            </a:r>
          </a:p>
        </p:txBody>
      </p:sp>
      <p:sp>
        <p:nvSpPr>
          <p:cNvPr id="37" name="Right Brace 36">
            <a:extLst>
              <a:ext uri="{FF2B5EF4-FFF2-40B4-BE49-F238E27FC236}">
                <a16:creationId xmlns:a16="http://schemas.microsoft.com/office/drawing/2014/main" id="{15A1E2F1-F13F-47EA-9F1F-1A126C39F2D5}"/>
              </a:ext>
            </a:extLst>
          </p:cNvPr>
          <p:cNvSpPr/>
          <p:nvPr/>
        </p:nvSpPr>
        <p:spPr>
          <a:xfrm rot="5400000">
            <a:off x="7018122" y="5176776"/>
            <a:ext cx="119158" cy="2335979"/>
          </a:xfrm>
          <a:prstGeom prst="rightBrace">
            <a:avLst>
              <a:gd name="adj1" fmla="val 65112"/>
              <a:gd name="adj2" fmla="val 50000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  <a:sym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DD0DC8B-D702-4FDB-960F-A69E2786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2"/>
            <a:ext cx="11620498" cy="830997"/>
          </a:xfrm>
        </p:spPr>
        <p:txBody>
          <a:bodyPr/>
          <a:lstStyle/>
          <a:p>
            <a:pPr lvl="0">
              <a:buSzPts val="2400"/>
              <a:defRPr/>
            </a:pPr>
            <a:r>
              <a:rPr lang="en-IN" sz="2700" dirty="0">
                <a:sym typeface="Helvetica Neue"/>
              </a:rPr>
              <a:t>New Product: 1-to-2 will enable access to &lt;60K segment significantly expanding revenue potential</a:t>
            </a:r>
            <a:endParaRPr lang="en-IN" sz="2700" dirty="0">
              <a:sym typeface="Calibri"/>
            </a:endParaRPr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211EE123-FB91-43D1-9D0B-1C00B3AE9F51}"/>
              </a:ext>
            </a:extLst>
          </p:cNvPr>
          <p:cNvSpPr/>
          <p:nvPr/>
        </p:nvSpPr>
        <p:spPr>
          <a:xfrm>
            <a:off x="5386985" y="1627434"/>
            <a:ext cx="3380400" cy="561637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b"/>
          <a:lstStyle/>
          <a:p>
            <a:pPr algn="ctr">
              <a:defRPr/>
            </a:pPr>
            <a:r>
              <a:rPr lang="en-US" sz="1600" b="1" dirty="0">
                <a:solidFill>
                  <a:srgbClr val="007ABC"/>
                </a:solidFill>
              </a:rPr>
              <a:t>New Product Environment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4D860C-FF04-4E98-B965-478CF4C8CB2B}"/>
              </a:ext>
            </a:extLst>
          </p:cNvPr>
          <p:cNvSpPr/>
          <p:nvPr/>
        </p:nvSpPr>
        <p:spPr>
          <a:xfrm>
            <a:off x="5290291" y="2317862"/>
            <a:ext cx="35525" cy="440874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CBA7CE2-03D4-4302-A801-82629D5D2C53}"/>
              </a:ext>
            </a:extLst>
          </p:cNvPr>
          <p:cNvCxnSpPr>
            <a:cxnSpLocks/>
          </p:cNvCxnSpPr>
          <p:nvPr/>
        </p:nvCxnSpPr>
        <p:spPr>
          <a:xfrm>
            <a:off x="3443580" y="3089281"/>
            <a:ext cx="1726657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F269C2-1ED9-46F8-AE5A-11B1B59EDEBF}"/>
              </a:ext>
            </a:extLst>
          </p:cNvPr>
          <p:cNvCxnSpPr>
            <a:cxnSpLocks/>
          </p:cNvCxnSpPr>
          <p:nvPr/>
        </p:nvCxnSpPr>
        <p:spPr>
          <a:xfrm>
            <a:off x="5386985" y="3089281"/>
            <a:ext cx="1611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9BAC19A-D0D0-4DC3-8CA5-D8F622EEEE41}"/>
              </a:ext>
            </a:extLst>
          </p:cNvPr>
          <p:cNvCxnSpPr>
            <a:cxnSpLocks/>
          </p:cNvCxnSpPr>
          <p:nvPr/>
        </p:nvCxnSpPr>
        <p:spPr>
          <a:xfrm>
            <a:off x="7156632" y="3089281"/>
            <a:ext cx="161178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036A3F11-0D4D-4F78-931B-1D94738412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658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96"/>
          <p:cNvGraphicFramePr/>
          <p:nvPr>
            <p:extLst>
              <p:ext uri="{D42A27DB-BD31-4B8C-83A1-F6EECF244321}">
                <p14:modId xmlns:p14="http://schemas.microsoft.com/office/powerpoint/2010/main" val="2297076989"/>
              </p:ext>
            </p:extLst>
          </p:nvPr>
        </p:nvGraphicFramePr>
        <p:xfrm>
          <a:off x="2242185" y="1888187"/>
          <a:ext cx="7755256" cy="2400700"/>
        </p:xfrm>
        <a:graphic>
          <a:graphicData uri="http://schemas.openxmlformats.org/drawingml/2006/table">
            <a:tbl>
              <a:tblPr>
                <a:noFill/>
                <a:tableStyleId>{E1A47EA9-C54A-4798-B5FE-A250FD2E58FC}</a:tableStyleId>
              </a:tblPr>
              <a:tblGrid>
                <a:gridCol w="54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07ABC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000" dirty="0">
                        <a:solidFill>
                          <a:srgbClr val="007ABC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07ABC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Company Vision &amp; Impact</a:t>
                      </a:r>
                      <a:endParaRPr sz="2000" dirty="0">
                        <a:solidFill>
                          <a:srgbClr val="007ABC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Business Deep-Dive</a:t>
                      </a:r>
                      <a:endParaRPr sz="2000" b="0" u="none" strike="noStrike" cap="none" dirty="0">
                        <a:solidFill>
                          <a:schemeClr val="tx1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2754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Growth Plans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Next Steps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0798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29F7AD-1E47-4BF3-8752-383B8ED5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778301"/>
            <a:ext cx="11417298" cy="415498"/>
          </a:xfrm>
        </p:spPr>
        <p:txBody>
          <a:bodyPr/>
          <a:lstStyle/>
          <a:p>
            <a:r>
              <a:rPr lang="en-US" sz="2700" dirty="0"/>
              <a:t>Agenda</a:t>
            </a:r>
          </a:p>
        </p:txBody>
      </p:sp>
      <p:sp>
        <p:nvSpPr>
          <p:cNvPr id="926" name="Google Shape;926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2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15B90E64-4B52-42FF-B13F-1304579592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B0604020202020204" charset="0"/>
              <a:ea typeface="+mn-ea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95F7DE-479F-44CE-90A3-7435F0B8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6"/>
            <a:ext cx="11417298" cy="830997"/>
          </a:xfrm>
        </p:spPr>
        <p:txBody>
          <a:bodyPr/>
          <a:lstStyle/>
          <a:p>
            <a:r>
              <a:rPr lang="en-IN" sz="2700" dirty="0"/>
              <a:t>Extremely Strong, Committed Management Team with 0% Attrition since inception: Ex IIT/Blue Chip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B396-6B8A-4BC6-8098-3392DBAE9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lang="en-US" sz="10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BA4EB-C2F0-4A7F-819B-54062D299F83}"/>
              </a:ext>
            </a:extLst>
          </p:cNvPr>
          <p:cNvSpPr/>
          <p:nvPr/>
        </p:nvSpPr>
        <p:spPr>
          <a:xfrm>
            <a:off x="362870" y="1425027"/>
            <a:ext cx="3289298" cy="278874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CA8D3C-E05D-443B-B518-4B1E0E7FD63A}"/>
              </a:ext>
            </a:extLst>
          </p:cNvPr>
          <p:cNvSpPr/>
          <p:nvPr/>
        </p:nvSpPr>
        <p:spPr>
          <a:xfrm>
            <a:off x="3848102" y="1425027"/>
            <a:ext cx="3289298" cy="278874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FDA14A-E95E-4F12-9A2A-A3A9BF65DD48}"/>
              </a:ext>
            </a:extLst>
          </p:cNvPr>
          <p:cNvSpPr/>
          <p:nvPr/>
        </p:nvSpPr>
        <p:spPr>
          <a:xfrm>
            <a:off x="7315202" y="1425027"/>
            <a:ext cx="4483098" cy="573514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C6020A-017C-46E5-BEB4-39A60A84742C}"/>
              </a:ext>
            </a:extLst>
          </p:cNvPr>
          <p:cNvSpPr/>
          <p:nvPr/>
        </p:nvSpPr>
        <p:spPr>
          <a:xfrm>
            <a:off x="468632" y="4516819"/>
            <a:ext cx="3183536" cy="278874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C62EA4-8993-4FF4-8739-4CA8B697347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4" r="144"/>
          <a:stretch/>
        </p:blipFill>
        <p:spPr>
          <a:xfrm>
            <a:off x="468632" y="1501226"/>
            <a:ext cx="1083627" cy="1083627"/>
          </a:xfrm>
          <a:prstGeom prst="ellipse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A84BDA-9328-4C44-8A08-6F8823788C87}"/>
              </a:ext>
            </a:extLst>
          </p:cNvPr>
          <p:cNvSpPr/>
          <p:nvPr/>
        </p:nvSpPr>
        <p:spPr>
          <a:xfrm>
            <a:off x="468632" y="2703044"/>
            <a:ext cx="3114039" cy="13879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Discovery India CEO, bestselling novelist</a:t>
            </a:r>
          </a:p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Selected Top 40 Under 40 (Fortune US; Ad Age US); Top 35 Under 35 (India Today).</a:t>
            </a:r>
          </a:p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Education: BIT, IIM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8D4533-C257-4C34-A7EF-9BA9217D24F6}"/>
              </a:ext>
            </a:extLst>
          </p:cNvPr>
          <p:cNvSpPr txBox="1"/>
          <p:nvPr/>
        </p:nvSpPr>
        <p:spPr>
          <a:xfrm>
            <a:off x="1681163" y="1812207"/>
            <a:ext cx="190150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Karan Bajaj</a:t>
            </a:r>
          </a:p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(CEO, Founder)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FA487C-9448-4F93-A649-10F7802AEEE5}"/>
              </a:ext>
            </a:extLst>
          </p:cNvPr>
          <p:cNvSpPr/>
          <p:nvPr/>
        </p:nvSpPr>
        <p:spPr>
          <a:xfrm>
            <a:off x="3935732" y="2703044"/>
            <a:ext cx="3114039" cy="8728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200" kern="1200" dirty="0">
                <a:latin typeface="Century Gothic" panose="020F0302020204030204"/>
              </a:rPr>
              <a:t>NIT Warangal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. Lead Technology Team at various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startups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 and created scalable systems.</a:t>
            </a:r>
          </a:p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20+ Years Technology Experience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0644C0-55CD-41E7-B664-F92A6D725CFD}"/>
              </a:ext>
            </a:extLst>
          </p:cNvPr>
          <p:cNvSpPr txBox="1"/>
          <p:nvPr/>
        </p:nvSpPr>
        <p:spPr>
          <a:xfrm>
            <a:off x="5148263" y="1812207"/>
            <a:ext cx="190150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Pranab Dash</a:t>
            </a:r>
          </a:p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</a:t>
            </a:r>
            <a:r>
              <a:rPr lang="en-US" i="1" kern="1200" dirty="0">
                <a:solidFill>
                  <a:srgbClr val="000000">
                    <a:lumMod val="95000"/>
                    <a:lumOff val="5000"/>
                  </a:srgbClr>
                </a:solidFill>
                <a:ea typeface="+mn-ea"/>
              </a:rPr>
              <a:t>CTO)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95000"/>
                  <a:lumOff val="5000"/>
                </a:srgbClr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A89C17-611F-4020-BE14-5BE44D4159FA}"/>
              </a:ext>
            </a:extLst>
          </p:cNvPr>
          <p:cNvSpPr/>
          <p:nvPr/>
        </p:nvSpPr>
        <p:spPr>
          <a:xfrm>
            <a:off x="556262" y="5805086"/>
            <a:ext cx="3114039" cy="669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IIT BHU.MTECH</a:t>
            </a:r>
          </a:p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Director, Oyo Rooms. Management Consultant, Top Tier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F405BAB-D4FD-4B3A-97D3-E5633D4480B2}"/>
              </a:ext>
            </a:extLst>
          </p:cNvPr>
          <p:cNvSpPr txBox="1"/>
          <p:nvPr/>
        </p:nvSpPr>
        <p:spPr>
          <a:xfrm>
            <a:off x="1768793" y="4914249"/>
            <a:ext cx="190150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Rahul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Dagariya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(VP, Operations)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1869EE3-C952-4A62-9884-5154E67D34B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t="10654" b="20302"/>
          <a:stretch/>
        </p:blipFill>
        <p:spPr>
          <a:xfrm>
            <a:off x="556262" y="4603268"/>
            <a:ext cx="1088136" cy="1088136"/>
          </a:xfrm>
          <a:prstGeom prst="ellipse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51CD87C-0C81-41A0-8CD4-3800F3E4AD41}"/>
              </a:ext>
            </a:extLst>
          </p:cNvPr>
          <p:cNvSpPr txBox="1"/>
          <p:nvPr/>
        </p:nvSpPr>
        <p:spPr>
          <a:xfrm>
            <a:off x="7364052" y="1480069"/>
            <a:ext cx="4385398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Curriculum Team: </a:t>
            </a:r>
          </a:p>
          <a:p>
            <a:pPr marL="0" marR="0" lvl="0" indent="0" algn="ctr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Computer Science + </a:t>
            </a:r>
            <a:b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IN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Early Childhood Experts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27B0D6E-CB56-4FED-8E98-3BCE3CB7781E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428600" y="3596319"/>
            <a:ext cx="1088136" cy="10881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4C2E7B-0BBF-407F-9CD2-C69FD0A57348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333334" y="2331151"/>
            <a:ext cx="1088136" cy="10881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AFE5101-35F5-4FB3-AFD5-F10D6E300ADA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84855" y="4888649"/>
            <a:ext cx="1088136" cy="108813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50B6B0-2E6A-492B-955D-0D2F34A81EC3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428600" y="5968653"/>
            <a:ext cx="1088136" cy="108813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B934357-2055-41B0-AA57-8933B42D87EA}"/>
              </a:ext>
            </a:extLst>
          </p:cNvPr>
          <p:cNvSpPr/>
          <p:nvPr/>
        </p:nvSpPr>
        <p:spPr>
          <a:xfrm>
            <a:off x="8592042" y="3747940"/>
            <a:ext cx="3144553" cy="7848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Dr. Farida Umrani </a:t>
            </a:r>
            <a:r>
              <a:rPr kumimoji="0" lang="sv-S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(Intermediate)</a:t>
            </a:r>
          </a:p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IIT Computer Research Scientist; </a:t>
            </a:r>
            <a:b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K8 Computer Curriculum Expert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F0BEE6-37BA-4D71-BC68-9F90219FBD93}"/>
              </a:ext>
            </a:extLst>
          </p:cNvPr>
          <p:cNvSpPr/>
          <p:nvPr/>
        </p:nvSpPr>
        <p:spPr>
          <a:xfrm>
            <a:off x="8548297" y="5158764"/>
            <a:ext cx="3144553" cy="5479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Abhijeet Gawande </a:t>
            </a:r>
            <a:r>
              <a:rPr kumimoji="0" lang="sv-S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(Advanced)</a:t>
            </a:r>
          </a:p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Engineer; K12 Robotics/ML Expert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0222202-066A-450D-A8FC-297D4E2B9BA1}"/>
              </a:ext>
            </a:extLst>
          </p:cNvPr>
          <p:cNvSpPr/>
          <p:nvPr/>
        </p:nvSpPr>
        <p:spPr>
          <a:xfrm>
            <a:off x="8496776" y="2482772"/>
            <a:ext cx="3144553" cy="78489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Gauri Parulkar </a:t>
            </a:r>
            <a:r>
              <a:rPr kumimoji="0" lang="sv-S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(Beginner)</a:t>
            </a:r>
          </a:p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Computer Engineer; Founder, </a:t>
            </a:r>
            <a:b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</a:br>
            <a:r>
              <a:rPr kumimoji="0" lang="sv-SE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Kids Science Quotient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285D4B9-F737-463F-89EA-BCD2D6707305}"/>
              </a:ext>
            </a:extLst>
          </p:cNvPr>
          <p:cNvSpPr/>
          <p:nvPr/>
        </p:nvSpPr>
        <p:spPr>
          <a:xfrm>
            <a:off x="8592042" y="6238768"/>
            <a:ext cx="3144553" cy="54790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Rajeev Jha </a:t>
            </a:r>
            <a:r>
              <a:rPr kumimoji="0" lang="sv-SE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(Professional)</a:t>
            </a:r>
          </a:p>
          <a:p>
            <a:pPr marL="0" marR="0" lvl="0" indent="0" algn="l" defTabSz="91796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Fellow, Advanced Game Design pro.</a:t>
            </a:r>
            <a:endParaRPr kumimoji="0" lang="sv-SE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C80A870-DC48-1345-BB17-A4C4E2D0FD60}"/>
              </a:ext>
            </a:extLst>
          </p:cNvPr>
          <p:cNvSpPr/>
          <p:nvPr/>
        </p:nvSpPr>
        <p:spPr>
          <a:xfrm>
            <a:off x="3848102" y="4506742"/>
            <a:ext cx="3183536" cy="278874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0B1694A-ED58-CF42-94AF-790A653CC8A3}"/>
              </a:ext>
            </a:extLst>
          </p:cNvPr>
          <p:cNvSpPr/>
          <p:nvPr/>
        </p:nvSpPr>
        <p:spPr>
          <a:xfrm>
            <a:off x="3935732" y="5795009"/>
            <a:ext cx="3114039" cy="6696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IIT Kanpur, MTECH</a:t>
            </a:r>
          </a:p>
          <a:p>
            <a:pPr marL="180088" marR="0" lvl="0" indent="-180088" algn="l" defTabSz="917966" rtl="0" eaLnBrk="1" fontAlgn="auto" latinLnBrk="0" hangingPunct="1">
              <a:lnSpc>
                <a:spcPct val="110000"/>
              </a:lnSpc>
              <a:spcBef>
                <a:spcPts val="301"/>
              </a:spcBef>
              <a:spcAft>
                <a:spcPts val="301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Senior Product Manager, Amazon; Head, Product </a:t>
            </a:r>
            <a:r>
              <a:rPr kumimoji="0" lang="en-IN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F0302020204030204"/>
                <a:cs typeface="Arial"/>
                <a:sym typeface="Arial"/>
              </a:rPr>
              <a:t>Tapza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 panose="020F0302020204030204"/>
              <a:cs typeface="Arial"/>
              <a:sym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84D8CE-8F64-2C48-9E2C-3C7F01003704}"/>
              </a:ext>
            </a:extLst>
          </p:cNvPr>
          <p:cNvSpPr txBox="1"/>
          <p:nvPr/>
        </p:nvSpPr>
        <p:spPr>
          <a:xfrm>
            <a:off x="5148263" y="4781062"/>
            <a:ext cx="190150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Pratik Vimal</a:t>
            </a:r>
            <a:b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*Offered</a:t>
            </a:r>
          </a:p>
          <a:p>
            <a:pPr marL="0" marR="0" lvl="0" indent="0" algn="l" defTabSz="9179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(VP, Product)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E0A4127-38CB-4457-87C4-C972A0A122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9"/>
          <a:srcRect/>
          <a:stretch/>
        </p:blipFill>
        <p:spPr>
          <a:xfrm>
            <a:off x="3908450" y="4594683"/>
            <a:ext cx="1080000" cy="1080000"/>
          </a:xfrm>
          <a:prstGeom prst="ellipse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F5FB3A1-099A-4BB7-B9DE-2AECB76B3C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/>
          <a:srcRect/>
          <a:stretch/>
        </p:blipFill>
        <p:spPr>
          <a:xfrm>
            <a:off x="3950922" y="1452272"/>
            <a:ext cx="1080000" cy="108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5897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80D956-303C-4F7D-A95B-454C84A3B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163" y="3533616"/>
            <a:ext cx="9131298" cy="492443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cxnSp>
        <p:nvCxnSpPr>
          <p:cNvPr id="1092" name="Google Shape;1092;p110"/>
          <p:cNvCxnSpPr/>
          <p:nvPr/>
        </p:nvCxnSpPr>
        <p:spPr>
          <a:xfrm>
            <a:off x="0" y="1146802"/>
            <a:ext cx="12239625" cy="0"/>
          </a:xfrm>
          <a:prstGeom prst="straightConnector1">
            <a:avLst/>
          </a:prstGeom>
          <a:noFill/>
          <a:ln w="9525" cap="flat" cmpd="sng">
            <a:solidFill>
              <a:srgbClr val="007AB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B6601D-0F1C-4A46-91BD-DBC3BDA4BF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109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4A5126A-9466-408E-A27D-1CCCE9111A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3" name="think-cell Slide" r:id="rId8" imgW="359" imgH="360" progId="TCLayout.ActiveDocument.1">
                  <p:embed/>
                </p:oleObj>
              </mc:Choice>
              <mc:Fallback>
                <p:oleObj name="think-cell Slide" r:id="rId8" imgW="359" imgH="36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4A5126A-9466-408E-A27D-1CCCE911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CEFCB6C7-1465-4748-8D48-0BE0F1CF5C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00403000000020004" pitchFamily="50" charset="0"/>
              <a:ea typeface="+mn-ea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E605655-8125-4C5B-B41B-4946DFB276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B0604020202020204" charset="0"/>
              <a:ea typeface="+mn-ea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04CE2CE7-1C92-42DE-93DC-A1701AA7301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00403000000020004" pitchFamily="50" charset="0"/>
              <a:ea typeface="+mn-ea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5E2D0F-D220-4D89-A5A5-7FB12A07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824467"/>
            <a:ext cx="11288484" cy="369332"/>
          </a:xfrm>
        </p:spPr>
        <p:txBody>
          <a:bodyPr/>
          <a:lstStyle/>
          <a:p>
            <a:pPr lvl="0">
              <a:buSzPts val="2400"/>
              <a:defRPr/>
            </a:pPr>
            <a:r>
              <a:rPr lang="en-I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Helvetica Neue"/>
              </a:rPr>
              <a:t>Series A 3-Year Financial Plan: Cash Flow &amp; P&amp;L</a:t>
            </a:r>
            <a:endParaRPr lang="en-IN" sz="24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4DB3A0A8-1DEF-4AB9-B4FF-620DFFB5CAA3}"/>
              </a:ext>
            </a:extLst>
          </p:cNvPr>
          <p:cNvSpPr/>
          <p:nvPr/>
        </p:nvSpPr>
        <p:spPr>
          <a:xfrm>
            <a:off x="381002" y="6822342"/>
            <a:ext cx="11298342" cy="648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9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*Renewal Rates: 50%</a:t>
            </a:r>
          </a:p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9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Contribution is revenue net of variable and CAC expenses</a:t>
            </a:r>
          </a:p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9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Base year students have been ignored</a:t>
            </a:r>
          </a:p>
          <a:p>
            <a:pPr marL="0" marR="0" lvl="0" indent="0" algn="l" defTabSz="91796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IN" sz="9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  <a:sym typeface="Arial"/>
              </a:rPr>
              <a:t>Revenue incorporates 6% price increase after each of Q4 and Q8.</a:t>
            </a:r>
          </a:p>
        </p:txBody>
      </p:sp>
      <p:sp>
        <p:nvSpPr>
          <p:cNvPr id="92" name="Rectangle: Top Corners Rounded 91">
            <a:extLst>
              <a:ext uri="{FF2B5EF4-FFF2-40B4-BE49-F238E27FC236}">
                <a16:creationId xmlns:a16="http://schemas.microsoft.com/office/drawing/2014/main" id="{9A60E0D2-47FC-45B5-A129-A3F274BE80B8}"/>
              </a:ext>
            </a:extLst>
          </p:cNvPr>
          <p:cNvSpPr/>
          <p:nvPr/>
        </p:nvSpPr>
        <p:spPr>
          <a:xfrm>
            <a:off x="454571" y="1353376"/>
            <a:ext cx="11296800" cy="269739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Users (#)</a:t>
            </a:r>
          </a:p>
        </p:txBody>
      </p:sp>
      <p:sp>
        <p:nvSpPr>
          <p:cNvPr id="93" name="Rectangle: Top Corners Rounded 92">
            <a:extLst>
              <a:ext uri="{FF2B5EF4-FFF2-40B4-BE49-F238E27FC236}">
                <a16:creationId xmlns:a16="http://schemas.microsoft.com/office/drawing/2014/main" id="{C50A4962-4604-40FB-9852-74C4BB2F0D66}"/>
              </a:ext>
            </a:extLst>
          </p:cNvPr>
          <p:cNvSpPr/>
          <p:nvPr/>
        </p:nvSpPr>
        <p:spPr>
          <a:xfrm>
            <a:off x="454571" y="3134867"/>
            <a:ext cx="11296800" cy="250532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Cash Revenue (in $MM)</a:t>
            </a:r>
          </a:p>
        </p:txBody>
      </p:sp>
      <p:sp>
        <p:nvSpPr>
          <p:cNvPr id="94" name="Rectangle: Top Corners Rounded 93">
            <a:extLst>
              <a:ext uri="{FF2B5EF4-FFF2-40B4-BE49-F238E27FC236}">
                <a16:creationId xmlns:a16="http://schemas.microsoft.com/office/drawing/2014/main" id="{00159DB3-E30A-4AB3-A7B6-2AE3091709FB}"/>
              </a:ext>
            </a:extLst>
          </p:cNvPr>
          <p:cNvSpPr/>
          <p:nvPr/>
        </p:nvSpPr>
        <p:spPr>
          <a:xfrm>
            <a:off x="454571" y="4396319"/>
            <a:ext cx="11296800" cy="316957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Cash Profitability (in $MM)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532B263-B8FB-40F6-B2EB-B7439C2AA24A}"/>
              </a:ext>
            </a:extLst>
          </p:cNvPr>
          <p:cNvSpPr txBox="1"/>
          <p:nvPr/>
        </p:nvSpPr>
        <p:spPr>
          <a:xfrm>
            <a:off x="481649" y="1643554"/>
            <a:ext cx="165399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C00000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198A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MOM New user acquisition Growth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7BB2782-03ED-4653-A29C-D0345DD451B9}"/>
              </a:ext>
            </a:extLst>
          </p:cNvPr>
          <p:cNvSpPr txBox="1"/>
          <p:nvPr/>
        </p:nvSpPr>
        <p:spPr>
          <a:xfrm>
            <a:off x="8338468" y="1740610"/>
            <a:ext cx="64270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900">
                <a:solidFill>
                  <a:srgbClr val="C00000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srgbClr val="198AA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+10%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0F0C44D-9EEE-4231-8CC1-A5A532AE3174}"/>
              </a:ext>
            </a:extLst>
          </p:cNvPr>
          <p:cNvCxnSpPr>
            <a:cxnSpLocks/>
          </p:cNvCxnSpPr>
          <p:nvPr/>
        </p:nvCxnSpPr>
        <p:spPr>
          <a:xfrm flipV="1">
            <a:off x="5640298" y="1700028"/>
            <a:ext cx="6039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6C2D658-D479-49B5-B123-0400D792C44E}"/>
              </a:ext>
            </a:extLst>
          </p:cNvPr>
          <p:cNvCxnSpPr>
            <a:cxnSpLocks/>
          </p:cNvCxnSpPr>
          <p:nvPr/>
        </p:nvCxnSpPr>
        <p:spPr>
          <a:xfrm>
            <a:off x="11691274" y="1613291"/>
            <a:ext cx="0" cy="1734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992DF8A-8A8B-4C5D-8D02-AD5C31735248}"/>
              </a:ext>
            </a:extLst>
          </p:cNvPr>
          <p:cNvCxnSpPr>
            <a:cxnSpLocks/>
          </p:cNvCxnSpPr>
          <p:nvPr/>
        </p:nvCxnSpPr>
        <p:spPr>
          <a:xfrm>
            <a:off x="5640298" y="1613291"/>
            <a:ext cx="0" cy="17347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A1BF02BD-CD9E-4858-9F5F-373E2AF48CD1}"/>
              </a:ext>
            </a:extLst>
          </p:cNvPr>
          <p:cNvGrpSpPr/>
          <p:nvPr/>
        </p:nvGrpSpPr>
        <p:grpSpPr>
          <a:xfrm>
            <a:off x="4230265" y="1613291"/>
            <a:ext cx="1348782" cy="342763"/>
            <a:chOff x="4059449" y="1613291"/>
            <a:chExt cx="1348782" cy="342763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0C6243A-A237-427A-A2B6-B403EFC57F58}"/>
                </a:ext>
              </a:extLst>
            </p:cNvPr>
            <p:cNvSpPr txBox="1"/>
            <p:nvPr/>
          </p:nvSpPr>
          <p:spPr>
            <a:xfrm>
              <a:off x="4445762" y="1740610"/>
              <a:ext cx="56110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98AA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+12%</a:t>
              </a: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EF26311-0251-43F9-9F97-83398EF3C4EE}"/>
                </a:ext>
              </a:extLst>
            </p:cNvPr>
            <p:cNvCxnSpPr>
              <a:cxnSpLocks/>
            </p:cNvCxnSpPr>
            <p:nvPr/>
          </p:nvCxnSpPr>
          <p:spPr>
            <a:xfrm>
              <a:off x="4059449" y="1700028"/>
              <a:ext cx="1333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31C1D96-975B-4AEA-B717-A9CBA3BC966E}"/>
                </a:ext>
              </a:extLst>
            </p:cNvPr>
            <p:cNvCxnSpPr>
              <a:cxnSpLocks/>
            </p:cNvCxnSpPr>
            <p:nvPr/>
          </p:nvCxnSpPr>
          <p:spPr>
            <a:xfrm>
              <a:off x="5408231" y="1613291"/>
              <a:ext cx="0" cy="17347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9C9D6F0E-4F9B-47F6-80A0-20F685BE4FBF}"/>
                </a:ext>
              </a:extLst>
            </p:cNvPr>
            <p:cNvCxnSpPr>
              <a:cxnSpLocks/>
            </p:cNvCxnSpPr>
            <p:nvPr/>
          </p:nvCxnSpPr>
          <p:spPr>
            <a:xfrm>
              <a:off x="4064339" y="1613291"/>
              <a:ext cx="0" cy="17347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E098EE7-373C-4757-A760-38AB6DE1D092}"/>
              </a:ext>
            </a:extLst>
          </p:cNvPr>
          <p:cNvGrpSpPr/>
          <p:nvPr/>
        </p:nvGrpSpPr>
        <p:grpSpPr>
          <a:xfrm>
            <a:off x="2810950" y="1613291"/>
            <a:ext cx="1343894" cy="342763"/>
            <a:chOff x="2519551" y="1613291"/>
            <a:chExt cx="1343894" cy="342763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BB50C6B-E5F2-49CA-BFDC-0C122BC68A38}"/>
                </a:ext>
              </a:extLst>
            </p:cNvPr>
            <p:cNvSpPr txBox="1"/>
            <p:nvPr/>
          </p:nvSpPr>
          <p:spPr>
            <a:xfrm>
              <a:off x="2907906" y="1740610"/>
              <a:ext cx="56110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900">
                  <a:solidFill>
                    <a:srgbClr val="C00000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I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198AA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+12% </a:t>
              </a: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D665936-C4BB-43E5-83E8-E7C7768F8063}"/>
                </a:ext>
              </a:extLst>
            </p:cNvPr>
            <p:cNvCxnSpPr>
              <a:cxnSpLocks/>
            </p:cNvCxnSpPr>
            <p:nvPr/>
          </p:nvCxnSpPr>
          <p:spPr>
            <a:xfrm>
              <a:off x="2521594" y="1700028"/>
              <a:ext cx="13337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B0BBC46-3CD4-4567-AF4B-EFA12669062A}"/>
                </a:ext>
              </a:extLst>
            </p:cNvPr>
            <p:cNvCxnSpPr>
              <a:cxnSpLocks/>
            </p:cNvCxnSpPr>
            <p:nvPr/>
          </p:nvCxnSpPr>
          <p:spPr>
            <a:xfrm>
              <a:off x="3863445" y="1613291"/>
              <a:ext cx="0" cy="17347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01D8387-347A-4042-99AD-0476DD9CB96F}"/>
                </a:ext>
              </a:extLst>
            </p:cNvPr>
            <p:cNvCxnSpPr>
              <a:cxnSpLocks/>
            </p:cNvCxnSpPr>
            <p:nvPr/>
          </p:nvCxnSpPr>
          <p:spPr>
            <a:xfrm>
              <a:off x="2519551" y="1613291"/>
              <a:ext cx="0" cy="173474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F2E50A36-2F1F-4E7E-BDDF-3D9C593BD18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lang="en-US" sz="10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32" name="Rectangle: Top Corners Rounded 91">
            <a:extLst>
              <a:ext uri="{FF2B5EF4-FFF2-40B4-BE49-F238E27FC236}">
                <a16:creationId xmlns:a16="http://schemas.microsoft.com/office/drawing/2014/main" id="{0115F0C7-5C54-2045-B528-12765070B012}"/>
              </a:ext>
            </a:extLst>
          </p:cNvPr>
          <p:cNvSpPr/>
          <p:nvPr/>
        </p:nvSpPr>
        <p:spPr>
          <a:xfrm>
            <a:off x="429056" y="5460950"/>
            <a:ext cx="11296800" cy="380998"/>
          </a:xfrm>
          <a:prstGeom prst="round2Same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P&amp;L/Accounting Revenue (in $MM)</a:t>
            </a:r>
            <a:endParaRPr kumimoji="0" lang="en-IN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AC3F9F-CF95-40F5-A147-86FDD4844FA8}"/>
              </a:ext>
            </a:extLst>
          </p:cNvPr>
          <p:cNvGraphicFramePr>
            <a:graphicFrameLocks noGrp="1"/>
          </p:cNvGraphicFramePr>
          <p:nvPr/>
        </p:nvGraphicFramePr>
        <p:xfrm>
          <a:off x="481649" y="2129188"/>
          <a:ext cx="11244212" cy="876300"/>
        </p:xfrm>
        <a:graphic>
          <a:graphicData uri="http://schemas.openxmlformats.org/drawingml/2006/table">
            <a:tbl>
              <a:tblPr/>
              <a:tblGrid>
                <a:gridCol w="2180000">
                  <a:extLst>
                    <a:ext uri="{9D8B030D-6E8A-4147-A177-3AD203B41FA5}">
                      <a16:colId xmlns:a16="http://schemas.microsoft.com/office/drawing/2014/main" val="1786005699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617924712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92184986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544281884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375413702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641020945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691731694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405812251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4056331346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627083740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3057804770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916352506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625056144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Quarter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446822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Students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4,048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5,692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7,984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11,236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15,224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20,284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27,000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35,940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47,860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63,740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84,840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112,916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11369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Cumulative Students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4,048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9,740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17,724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28,960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44,184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64,468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91,468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127,408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175,268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239,008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323,848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436,764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648648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Teachers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534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1,437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2,073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2,870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3,893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5,226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6,979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9,303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12,390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16,495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682697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82A384-6D79-4FB4-8FEC-637CC46E4C52}"/>
              </a:ext>
            </a:extLst>
          </p:cNvPr>
          <p:cNvGraphicFramePr>
            <a:graphicFrameLocks noGrp="1"/>
          </p:cNvGraphicFramePr>
          <p:nvPr/>
        </p:nvGraphicFramePr>
        <p:xfrm>
          <a:off x="454567" y="3409330"/>
          <a:ext cx="11271289" cy="876300"/>
        </p:xfrm>
        <a:graphic>
          <a:graphicData uri="http://schemas.openxmlformats.org/drawingml/2006/table">
            <a:tbl>
              <a:tblPr/>
              <a:tblGrid>
                <a:gridCol w="2185249">
                  <a:extLst>
                    <a:ext uri="{9D8B030D-6E8A-4147-A177-3AD203B41FA5}">
                      <a16:colId xmlns:a16="http://schemas.microsoft.com/office/drawing/2014/main" val="2410535475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3578154478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303750235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152698329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4042454319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1028345015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2314643627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4214040667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2569116943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528574014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2796369062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3357796353"/>
                    </a:ext>
                  </a:extLst>
                </a:gridCol>
                <a:gridCol w="757170">
                  <a:extLst>
                    <a:ext uri="{9D8B030D-6E8A-4147-A177-3AD203B41FA5}">
                      <a16:colId xmlns:a16="http://schemas.microsoft.com/office/drawing/2014/main" val="101521120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Quarter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467344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New Students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11.6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15.5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71982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Upgrades and Renewals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60177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Revenue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26.4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35.1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75449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7FFDF6C-69BE-4FF3-9681-D9CCD7A241D9}"/>
              </a:ext>
            </a:extLst>
          </p:cNvPr>
          <p:cNvGraphicFramePr>
            <a:graphicFrameLocks noGrp="1"/>
          </p:cNvGraphicFramePr>
          <p:nvPr/>
        </p:nvGraphicFramePr>
        <p:xfrm>
          <a:off x="481649" y="4721353"/>
          <a:ext cx="11244211" cy="655320"/>
        </p:xfrm>
        <a:graphic>
          <a:graphicData uri="http://schemas.openxmlformats.org/drawingml/2006/table">
            <a:tbl>
              <a:tblPr/>
              <a:tblGrid>
                <a:gridCol w="2179999">
                  <a:extLst>
                    <a:ext uri="{9D8B030D-6E8A-4147-A177-3AD203B41FA5}">
                      <a16:colId xmlns:a16="http://schemas.microsoft.com/office/drawing/2014/main" val="3242968049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3334734303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761802422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585095143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4159275995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726964375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3721508295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502661643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591703231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033800115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828205289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278089492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3104654057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Quarter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55719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Contribution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0.67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1.30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3.48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4.63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6.16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50960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 Profit / (Loss)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(0.68)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(0.69)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(1.54)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(1.50)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(1.27)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(1.13)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(0.93)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(0.63)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(0.90)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(0.04)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2.63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77318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F03FAB-F61C-48A1-B0EB-77121C8BE38D}"/>
              </a:ext>
            </a:extLst>
          </p:cNvPr>
          <p:cNvGraphicFramePr>
            <a:graphicFrameLocks noGrp="1"/>
          </p:cNvGraphicFramePr>
          <p:nvPr/>
        </p:nvGraphicFramePr>
        <p:xfrm>
          <a:off x="454566" y="5839923"/>
          <a:ext cx="11244211" cy="876300"/>
        </p:xfrm>
        <a:graphic>
          <a:graphicData uri="http://schemas.openxmlformats.org/drawingml/2006/table">
            <a:tbl>
              <a:tblPr/>
              <a:tblGrid>
                <a:gridCol w="2179999">
                  <a:extLst>
                    <a:ext uri="{9D8B030D-6E8A-4147-A177-3AD203B41FA5}">
                      <a16:colId xmlns:a16="http://schemas.microsoft.com/office/drawing/2014/main" val="2055730103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597052732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949506938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852109517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893714685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942312068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533297798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3352741749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835669977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719290574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2239832628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885373929"/>
                    </a:ext>
                  </a:extLst>
                </a:gridCol>
                <a:gridCol w="755351">
                  <a:extLst>
                    <a:ext uri="{9D8B030D-6E8A-4147-A177-3AD203B41FA5}">
                      <a16:colId xmlns:a16="http://schemas.microsoft.com/office/drawing/2014/main" val="1886645048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Quarter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Q3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Q4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Q5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Q6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Q7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Q8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Q9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Q10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Q11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IN" sz="1200" b="1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Q12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981200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Total Revenue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4.2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8.0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10.8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14.4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19.2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25.6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34.1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6671023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Contribution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(0.09)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0.02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0.81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1.14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1.56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2.16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2.89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3.85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5.14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8790401"/>
                  </a:ext>
                </a:extLst>
              </a:tr>
              <a:tr h="160020">
                <a:tc>
                  <a:txBody>
                    <a:bodyPr/>
                    <a:lstStyle/>
                    <a:p>
                      <a:pPr rtl="0" fontAlgn="b"/>
                      <a:r>
                        <a:rPr lang="en-IN" sz="120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 Profit / (Loss)</a:t>
                      </a:r>
                    </a:p>
                  </a:txBody>
                  <a:tcPr marL="22860" marR="22860" marT="15240" marB="1524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(1.1)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(1.0)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(1.7)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(1.6)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(1.4)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(1.1)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(0.8)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(0.4)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(1.4)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(0.6)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0.3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IN" sz="1200" b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1.6</a:t>
                      </a:r>
                    </a:p>
                  </a:txBody>
                  <a:tcPr marL="28575" marR="28575" marT="19050" marB="19050" anchor="b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515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720290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18EA8544-47E4-469A-865F-3D875A870B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5" name="think-cell Slide" r:id="rId7" imgW="359" imgH="360" progId="TCLayout.ActiveDocument.1">
                  <p:embed/>
                </p:oleObj>
              </mc:Choice>
              <mc:Fallback>
                <p:oleObj name="think-cell Slide" r:id="rId7" imgW="359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18EA8544-47E4-469A-865F-3D875A870B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DFF6D71-5016-4DED-85C6-83F36627B5A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7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CFBBE9F3-3AE5-473D-A958-4C89E183DC5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DB4F07-FF8B-4339-8100-57F45F77D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2"/>
            <a:ext cx="11594674" cy="830997"/>
          </a:xfrm>
        </p:spPr>
        <p:txBody>
          <a:bodyPr wrap="square">
            <a:spAutoFit/>
          </a:bodyPr>
          <a:lstStyle/>
          <a:p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 </a:t>
            </a:r>
            <a:r>
              <a:rPr lang="en-US" sz="2700" dirty="0"/>
              <a:t>&lt;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 months, </a:t>
            </a:r>
            <a:r>
              <a:rPr lang="en-US" sz="27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WhiteHat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Jr has grown to ~$4</a:t>
            </a:r>
            <a:r>
              <a:rPr lang="en-US" sz="2700" dirty="0"/>
              <a:t>50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K/Month MRR; growing exponentiall</a:t>
            </a:r>
            <a:r>
              <a:rPr lang="en-US" sz="2700" dirty="0"/>
              <a:t>y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month-on-month with massive untapped demand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8B1876-C628-7F4C-A6B6-3DAE2622EC41}"/>
              </a:ext>
            </a:extLst>
          </p:cNvPr>
          <p:cNvSpPr txBox="1"/>
          <p:nvPr/>
        </p:nvSpPr>
        <p:spPr>
          <a:xfrm>
            <a:off x="9686925" y="1909843"/>
            <a:ext cx="228875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Gross Receipts ($ ‘000)*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53EAB1-0AE9-7447-9B99-82C93555FC53}"/>
              </a:ext>
            </a:extLst>
          </p:cNvPr>
          <p:cNvSpPr txBox="1"/>
          <p:nvPr/>
        </p:nvSpPr>
        <p:spPr>
          <a:xfrm>
            <a:off x="571500" y="1907251"/>
            <a:ext cx="186372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Registrations (#)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2D3BC01-15F2-44DB-96D0-B2EE20A76397}"/>
              </a:ext>
            </a:extLst>
          </p:cNvPr>
          <p:cNvGraphicFramePr/>
          <p:nvPr/>
        </p:nvGraphicFramePr>
        <p:xfrm>
          <a:off x="571500" y="1946617"/>
          <a:ext cx="10877550" cy="4529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EC4A259-F683-4D8A-ABB3-53E08BD2C9FC}"/>
              </a:ext>
            </a:extLst>
          </p:cNvPr>
          <p:cNvSpPr txBox="1"/>
          <p:nvPr/>
        </p:nvSpPr>
        <p:spPr>
          <a:xfrm>
            <a:off x="9615063" y="6994502"/>
            <a:ext cx="21832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*Assuming $1=₹70; Amount includes GST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85DEDF-5BBF-4979-9D2A-6D6066D89670}"/>
              </a:ext>
            </a:extLst>
          </p:cNvPr>
          <p:cNvCxnSpPr>
            <a:cxnSpLocks/>
          </p:cNvCxnSpPr>
          <p:nvPr/>
        </p:nvCxnSpPr>
        <p:spPr>
          <a:xfrm>
            <a:off x="9958258" y="2301364"/>
            <a:ext cx="0" cy="3822226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3F842A2-F1EC-45BA-A824-923D126B879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lang="en-US" sz="10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88718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Object 19" hidden="1">
            <a:extLst>
              <a:ext uri="{FF2B5EF4-FFF2-40B4-BE49-F238E27FC236}">
                <a16:creationId xmlns:a16="http://schemas.microsoft.com/office/drawing/2014/main" id="{3D0E076B-2B45-4334-A756-9E247F0F4F6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9" name="think-cell Slide" r:id="rId6" imgW="359" imgH="360" progId="TCLayout.ActiveDocument.1">
                  <p:embed/>
                </p:oleObj>
              </mc:Choice>
              <mc:Fallback>
                <p:oleObj name="think-cell Slide" r:id="rId6" imgW="359" imgH="360" progId="TCLayout.ActiveDocument.1">
                  <p:embed/>
                  <p:pic>
                    <p:nvPicPr>
                      <p:cNvPr id="20" name="Object 19" hidden="1">
                        <a:extLst>
                          <a:ext uri="{FF2B5EF4-FFF2-40B4-BE49-F238E27FC236}">
                            <a16:creationId xmlns:a16="http://schemas.microsoft.com/office/drawing/2014/main" id="{3D0E076B-2B45-4334-A756-9E247F0F4F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7133A4DE-52D7-4FD7-91A8-E6BB7C20D22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5D8CEC2-59A3-41D4-AA18-A08491C15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778301"/>
            <a:ext cx="11417298" cy="415498"/>
          </a:xfrm>
        </p:spPr>
        <p:txBody>
          <a:bodyPr/>
          <a:lstStyle/>
          <a:p>
            <a:r>
              <a:rPr lang="en-US" sz="2700" dirty="0"/>
              <a:t>Vision: Enabling a generation to Create versus Consume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0B6601D-0F1C-4A46-91BD-DBC3BDA4BF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lang="en-US" sz="10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11B04B-74C3-B544-BCB8-7433506BA742}"/>
              </a:ext>
            </a:extLst>
          </p:cNvPr>
          <p:cNvSpPr/>
          <p:nvPr/>
        </p:nvSpPr>
        <p:spPr>
          <a:xfrm>
            <a:off x="4928305" y="1858064"/>
            <a:ext cx="6935938" cy="5197387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5" b="0" i="0" u="none" strike="noStrike" kern="0" cap="none" spc="0" normalizeH="0" baseline="0" noProof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85C719E-8E74-4BD0-87B5-40395B04CEAA}"/>
              </a:ext>
            </a:extLst>
          </p:cNvPr>
          <p:cNvGrpSpPr/>
          <p:nvPr/>
        </p:nvGrpSpPr>
        <p:grpSpPr>
          <a:xfrm>
            <a:off x="375382" y="1858064"/>
            <a:ext cx="3977330" cy="5197387"/>
            <a:chOff x="482210" y="1962839"/>
            <a:chExt cx="3977330" cy="519738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0C45932-DF08-0E4B-8182-A5294B1F0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4414" y="1962839"/>
              <a:ext cx="3425126" cy="342512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A6E1091-FFCA-3D43-8328-3DDF9D940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2210" y="3520529"/>
              <a:ext cx="3619477" cy="3639697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680DE55E-C190-47CC-AA6E-DD2C6445A43F}"/>
              </a:ext>
            </a:extLst>
          </p:cNvPr>
          <p:cNvSpPr/>
          <p:nvPr/>
        </p:nvSpPr>
        <p:spPr>
          <a:xfrm>
            <a:off x="5578005" y="2586571"/>
            <a:ext cx="1195292" cy="1195292"/>
          </a:xfrm>
          <a:prstGeom prst="ellipse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F108EDB-3C99-4490-93EC-B26DADD47C2E}"/>
              </a:ext>
            </a:extLst>
          </p:cNvPr>
          <p:cNvSpPr/>
          <p:nvPr/>
        </p:nvSpPr>
        <p:spPr>
          <a:xfrm>
            <a:off x="7798628" y="2586571"/>
            <a:ext cx="1195292" cy="1195292"/>
          </a:xfrm>
          <a:prstGeom prst="ellipse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D5D67D-C127-416E-8A08-AABC150CFF3D}"/>
              </a:ext>
            </a:extLst>
          </p:cNvPr>
          <p:cNvSpPr/>
          <p:nvPr/>
        </p:nvSpPr>
        <p:spPr>
          <a:xfrm>
            <a:off x="10019252" y="2586571"/>
            <a:ext cx="1195292" cy="1195292"/>
          </a:xfrm>
          <a:prstGeom prst="ellipse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312116-C70D-AA47-B1EE-B100CF5CA1A7}"/>
              </a:ext>
            </a:extLst>
          </p:cNvPr>
          <p:cNvPicPr>
            <a:picLocks/>
          </p:cNvPicPr>
          <p:nvPr/>
        </p:nvPicPr>
        <p:blipFill rotWithShape="1">
          <a:blip r:embed="rId10"/>
          <a:srcRect l="34081" t="140" r="34303"/>
          <a:stretch/>
        </p:blipFill>
        <p:spPr>
          <a:xfrm>
            <a:off x="7613585" y="4467994"/>
            <a:ext cx="1565379" cy="2371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0A0FA9-0088-3F4E-BC38-E33B65BEDD3A}"/>
              </a:ext>
            </a:extLst>
          </p:cNvPr>
          <p:cNvPicPr>
            <a:picLocks/>
          </p:cNvPicPr>
          <p:nvPr/>
        </p:nvPicPr>
        <p:blipFill rotWithShape="1">
          <a:blip r:embed="rId11"/>
          <a:srcRect l="34191" t="2940" r="34430" b="14118"/>
          <a:stretch/>
        </p:blipFill>
        <p:spPr>
          <a:xfrm>
            <a:off x="5392962" y="4466701"/>
            <a:ext cx="1565379" cy="23717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350304-36CF-CE43-A3A1-CD880F02B042}"/>
              </a:ext>
            </a:extLst>
          </p:cNvPr>
          <p:cNvPicPr>
            <a:picLocks/>
          </p:cNvPicPr>
          <p:nvPr/>
        </p:nvPicPr>
        <p:blipFill rotWithShape="1">
          <a:blip r:embed="rId12"/>
          <a:srcRect l="34302" t="6925" r="34128"/>
          <a:stretch/>
        </p:blipFill>
        <p:spPr>
          <a:xfrm>
            <a:off x="9834209" y="4467994"/>
            <a:ext cx="1565379" cy="23717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4F7DA7-AC7C-4041-87CA-F26D76D045C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" b="2097"/>
          <a:stretch/>
        </p:blipFill>
        <p:spPr>
          <a:xfrm>
            <a:off x="7863614" y="2651557"/>
            <a:ext cx="1065320" cy="1065318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15C46A-30F6-3C49-8593-AA162DE1D620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/>
          <a:stretch/>
        </p:blipFill>
        <p:spPr>
          <a:xfrm>
            <a:off x="5642992" y="2651559"/>
            <a:ext cx="1065318" cy="1065316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CB27BA2-F088-1543-9A7F-0F9FD0B7D8A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381" b="2381"/>
          <a:stretch/>
        </p:blipFill>
        <p:spPr>
          <a:xfrm>
            <a:off x="10084238" y="2651558"/>
            <a:ext cx="1065320" cy="1065318"/>
          </a:xfrm>
          <a:prstGeom prst="ellipse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F78C46-334A-BC4D-87B2-106E6C54FA49}"/>
              </a:ext>
            </a:extLst>
          </p:cNvPr>
          <p:cNvSpPr txBox="1"/>
          <p:nvPr/>
        </p:nvSpPr>
        <p:spPr>
          <a:xfrm>
            <a:off x="7687477" y="2073735"/>
            <a:ext cx="141759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Hirannya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Rajani, Age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EEAC6-FDF0-BC4D-9A1C-F1D48936C1A4}"/>
              </a:ext>
            </a:extLst>
          </p:cNvPr>
          <p:cNvSpPr txBox="1"/>
          <p:nvPr/>
        </p:nvSpPr>
        <p:spPr>
          <a:xfrm>
            <a:off x="5539378" y="2073735"/>
            <a:ext cx="127254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748B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Venkat Raman, Age 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1D31F3-3606-9847-9C91-19AD2BC2E57C}"/>
              </a:ext>
            </a:extLst>
          </p:cNvPr>
          <p:cNvSpPr txBox="1"/>
          <p:nvPr/>
        </p:nvSpPr>
        <p:spPr>
          <a:xfrm>
            <a:off x="9845135" y="2073734"/>
            <a:ext cx="15435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400" b="1">
                <a:solidFill>
                  <a:srgbClr val="00748B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Shaurya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Sharma, Age 12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EEC81-F964-2E4F-9814-725D998B9133}"/>
              </a:ext>
            </a:extLst>
          </p:cNvPr>
          <p:cNvSpPr/>
          <p:nvPr/>
        </p:nvSpPr>
        <p:spPr>
          <a:xfrm>
            <a:off x="7492746" y="3863811"/>
            <a:ext cx="18070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Sign Language for hearing Impaired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4967863-5DBA-5B4A-86E3-AAE08AACC0EF}"/>
              </a:ext>
            </a:extLst>
          </p:cNvPr>
          <p:cNvSpPr/>
          <p:nvPr/>
        </p:nvSpPr>
        <p:spPr>
          <a:xfrm>
            <a:off x="5272123" y="3863811"/>
            <a:ext cx="18070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Reward Management System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948343F-12BF-F443-8087-65A8E8664135}"/>
              </a:ext>
            </a:extLst>
          </p:cNvPr>
          <p:cNvSpPr/>
          <p:nvPr/>
        </p:nvSpPr>
        <p:spPr>
          <a:xfrm>
            <a:off x="9713370" y="3863811"/>
            <a:ext cx="180705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Communication App for schools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CAE9C48-80D5-9D4E-986B-7CC048DB3226}"/>
              </a:ext>
            </a:extLst>
          </p:cNvPr>
          <p:cNvSpPr/>
          <p:nvPr/>
        </p:nvSpPr>
        <p:spPr>
          <a:xfrm>
            <a:off x="4455314" y="4254200"/>
            <a:ext cx="370390" cy="405114"/>
          </a:xfrm>
          <a:prstGeom prst="rightArrow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DAAA9F-6D24-FA47-8DD7-729A7653A18B}"/>
              </a:ext>
            </a:extLst>
          </p:cNvPr>
          <p:cNvSpPr txBox="1"/>
          <p:nvPr/>
        </p:nvSpPr>
        <p:spPr>
          <a:xfrm>
            <a:off x="1635811" y="1423630"/>
            <a:ext cx="179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VISION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21A6E-219D-A44E-8CAE-10DE7BF0591C}"/>
              </a:ext>
            </a:extLst>
          </p:cNvPr>
          <p:cNvSpPr txBox="1"/>
          <p:nvPr/>
        </p:nvSpPr>
        <p:spPr>
          <a:xfrm>
            <a:off x="7496858" y="1423630"/>
            <a:ext cx="179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42908242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A996671-FFED-4E5F-899D-059ADF77A6A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5" name="think-cell Slide" r:id="rId7" imgW="359" imgH="360" progId="TCLayout.ActiveDocument.1">
                  <p:embed/>
                </p:oleObj>
              </mc:Choice>
              <mc:Fallback>
                <p:oleObj name="think-cell Slide" r:id="rId7" imgW="359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A996671-FFED-4E5F-899D-059ADF77A6A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A23C906E-7384-4597-B0DB-7D7721541D5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35BFE0E-67F4-495C-938F-47D1C71BF2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29F7AD-1E47-4BF3-8752-383B8ED58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62802"/>
            <a:ext cx="11417298" cy="830997"/>
          </a:xfrm>
        </p:spPr>
        <p:txBody>
          <a:bodyPr>
            <a:spAutoFit/>
          </a:bodyPr>
          <a:lstStyle/>
          <a:p>
            <a:r>
              <a:rPr lang="en-US" sz="2700" dirty="0"/>
              <a:t>3-Pronged Rapid Category Creation Strategy: </a:t>
            </a:r>
            <a:br>
              <a:rPr lang="en-US" sz="2700" dirty="0"/>
            </a:br>
            <a:r>
              <a:rPr lang="en-US" sz="2700" b="0" dirty="0"/>
              <a:t>(1) Extreme Parent Value (2) “Wow” Kid Delight (3) Teacher Excellence</a:t>
            </a:r>
          </a:p>
        </p:txBody>
      </p:sp>
      <p:sp>
        <p:nvSpPr>
          <p:cNvPr id="926" name="Google Shape;926;p96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lang="en-US" sz="10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401A6E-6C73-4985-A0ED-46CA7A835AEF}"/>
              </a:ext>
            </a:extLst>
          </p:cNvPr>
          <p:cNvSpPr/>
          <p:nvPr/>
        </p:nvSpPr>
        <p:spPr>
          <a:xfrm>
            <a:off x="216590" y="6265156"/>
            <a:ext cx="11806442" cy="814737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9" name="Google Shape;942;p98">
            <a:extLst>
              <a:ext uri="{FF2B5EF4-FFF2-40B4-BE49-F238E27FC236}">
                <a16:creationId xmlns:a16="http://schemas.microsoft.com/office/drawing/2014/main" id="{4F7BB89F-7591-47B0-B14D-BA0E532C457B}"/>
              </a:ext>
            </a:extLst>
          </p:cNvPr>
          <p:cNvSpPr/>
          <p:nvPr/>
        </p:nvSpPr>
        <p:spPr>
          <a:xfrm>
            <a:off x="216591" y="1438375"/>
            <a:ext cx="11806443" cy="1237627"/>
          </a:xfrm>
          <a:prstGeom prst="triangle">
            <a:avLst>
              <a:gd name="adj" fmla="val 49972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943;p98">
            <a:extLst>
              <a:ext uri="{FF2B5EF4-FFF2-40B4-BE49-F238E27FC236}">
                <a16:creationId xmlns:a16="http://schemas.microsoft.com/office/drawing/2014/main" id="{DA0000DB-00C8-4BE9-8160-58A5FFC6C876}"/>
              </a:ext>
            </a:extLst>
          </p:cNvPr>
          <p:cNvSpPr txBox="1"/>
          <p:nvPr/>
        </p:nvSpPr>
        <p:spPr>
          <a:xfrm>
            <a:off x="4819262" y="1808228"/>
            <a:ext cx="2601100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Inspiring a generation to 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2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sng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CREATE V/s CONSUME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6E4C24-0492-475D-86B6-48D8779AD42E}"/>
              </a:ext>
            </a:extLst>
          </p:cNvPr>
          <p:cNvSpPr txBox="1"/>
          <p:nvPr/>
        </p:nvSpPr>
        <p:spPr>
          <a:xfrm>
            <a:off x="3936377" y="2373230"/>
            <a:ext cx="436687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3- Year Plan: 400K Students; $150MM+ ARR.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C46B7A-865C-40ED-B165-17857CC4F95C}"/>
              </a:ext>
            </a:extLst>
          </p:cNvPr>
          <p:cNvSpPr txBox="1"/>
          <p:nvPr/>
        </p:nvSpPr>
        <p:spPr>
          <a:xfrm>
            <a:off x="365777" y="6487721"/>
            <a:ext cx="11508069" cy="4770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4625" marR="0" lvl="0" indent="-174625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Foundation: (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i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) Low Connectivity Video Solution; (ii) Global Scheduler; (iii) Tech Ops Automation</a:t>
            </a:r>
          </a:p>
          <a:p>
            <a:pPr marL="174625" marR="0" lvl="0" indent="-174625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Delighter: Visual AI for deep parent feedback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C5F584-B1C8-4FB5-9868-445D645F28E2}"/>
              </a:ext>
            </a:extLst>
          </p:cNvPr>
          <p:cNvSpPr/>
          <p:nvPr/>
        </p:nvSpPr>
        <p:spPr>
          <a:xfrm>
            <a:off x="219596" y="3165901"/>
            <a:ext cx="3847153" cy="2798738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D3FB6E1-B747-49EF-8256-02EBFB4BF323}"/>
              </a:ext>
            </a:extLst>
          </p:cNvPr>
          <p:cNvSpPr/>
          <p:nvPr/>
        </p:nvSpPr>
        <p:spPr>
          <a:xfrm>
            <a:off x="324603" y="2759346"/>
            <a:ext cx="3637138" cy="797218"/>
          </a:xfrm>
          <a:prstGeom prst="roundRect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91440" bIns="91440" rtlCol="0" anchor="ctr">
            <a:noAutofit/>
          </a:bodyPr>
          <a:lstStyle/>
          <a:p>
            <a:pPr marL="381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“BIG &amp; OBVIOUS” </a:t>
            </a:r>
            <a:b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PARENT VALUE</a:t>
            </a:r>
            <a:b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(Category Leading Conversion: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15%+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8462F7-3E76-46C6-8DC6-180920B1A5EA}"/>
              </a:ext>
            </a:extLst>
          </p:cNvPr>
          <p:cNvSpPr/>
          <p:nvPr/>
        </p:nvSpPr>
        <p:spPr>
          <a:xfrm>
            <a:off x="4198355" y="3154672"/>
            <a:ext cx="3847153" cy="2809500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63AC54-B8FC-41D3-A29E-A9CF46BB9A71}"/>
              </a:ext>
            </a:extLst>
          </p:cNvPr>
          <p:cNvSpPr/>
          <p:nvPr/>
        </p:nvSpPr>
        <p:spPr>
          <a:xfrm>
            <a:off x="4303363" y="2774164"/>
            <a:ext cx="3637138" cy="767583"/>
          </a:xfrm>
          <a:prstGeom prst="roundRect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91440" bIns="91440" rtlCol="0" anchor="ctr">
            <a:noAutofit/>
          </a:bodyPr>
          <a:lstStyle/>
          <a:p>
            <a:pPr marL="381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“WOW KID DELIGHT” </a:t>
            </a:r>
          </a:p>
          <a:p>
            <a:pPr marL="3810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CURRICULUM</a:t>
            </a:r>
            <a:b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(Student NPS: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70+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C9FC31-45E8-47AF-906C-570336FBB9D2}"/>
              </a:ext>
            </a:extLst>
          </p:cNvPr>
          <p:cNvSpPr/>
          <p:nvPr/>
        </p:nvSpPr>
        <p:spPr>
          <a:xfrm>
            <a:off x="8172876" y="3162300"/>
            <a:ext cx="3847153" cy="2800350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3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E08B8E-E264-41A5-99C8-C4B7E86FBADC}"/>
              </a:ext>
            </a:extLst>
          </p:cNvPr>
          <p:cNvSpPr txBox="1"/>
          <p:nvPr/>
        </p:nvSpPr>
        <p:spPr>
          <a:xfrm>
            <a:off x="328050" y="3695488"/>
            <a:ext cx="3630246" cy="21082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Immediate, Urgent Tangible Academic/Career Value for Parents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ea typeface="Helvetica Neue" pitchFamily="50" charset="0"/>
              <a:cs typeface="Helvetica Neue" pitchFamily="50" charset="0"/>
              <a:sym typeface="Arial"/>
            </a:endParaRP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Context Setting: 95%+ Jobs will change in 7 years time.</a:t>
            </a: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“Big  &amp; Obvious” Creation Hooks: #1 Game Developer at Age 7; CEO at Age 13; Space Scientist at Age 12.</a:t>
            </a:r>
          </a:p>
          <a:p>
            <a:pPr marL="200025" indent="-200025" fontAlgn="ctr"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defRPr/>
            </a:pPr>
            <a:r>
              <a:rPr lang="en-US" sz="1300" dirty="0">
                <a:solidFill>
                  <a:srgbClr val="000000">
                    <a:lumMod val="75000"/>
                    <a:lumOff val="25000"/>
                  </a:srgbClr>
                </a:solidFill>
                <a:ea typeface="Helvetica Neue" pitchFamily="50" charset="0"/>
                <a:cs typeface="Helvetica Neue" pitchFamily="50" charset="0"/>
              </a:rPr>
              <a:t>Proven Academic Value: +300% Improvement in Concentration; +75% Improvement in Logic.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AAAB78-C5F1-4BB6-BD21-97DEACACE987}"/>
              </a:ext>
            </a:extLst>
          </p:cNvPr>
          <p:cNvSpPr txBox="1"/>
          <p:nvPr/>
        </p:nvSpPr>
        <p:spPr>
          <a:xfrm>
            <a:off x="4288971" y="3695488"/>
            <a:ext cx="3648084" cy="1605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Kid “Wow” Delight in every class</a:t>
            </a: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In-Class Wow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: (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i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) Daily Creation 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eg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 Apps, Animations, Space Tech Simulations. </a:t>
            </a: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Post Class Daily Addictive Engagement: </a:t>
            </a:r>
            <a:b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(</a:t>
            </a:r>
            <a:r>
              <a:rPr kumimoji="0" lang="en-US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i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) Post-Class Projects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(ii) Gamification/Community </a:t>
            </a:r>
            <a:b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</a:b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(iii) Social Celebration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61B1FE-9BCC-4A12-AD73-EA023E9FFFF0}"/>
              </a:ext>
            </a:extLst>
          </p:cNvPr>
          <p:cNvSpPr txBox="1"/>
          <p:nvPr/>
        </p:nvSpPr>
        <p:spPr>
          <a:xfrm>
            <a:off x="8281330" y="3695488"/>
            <a:ext cx="363024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Top 99.9</a:t>
            </a:r>
            <a:r>
              <a:rPr kumimoji="0" lang="en-US" sz="1300" b="1" i="0" u="none" strike="noStrike" kern="0" cap="none" spc="0" normalizeH="0" baseline="3000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th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 Percentile Teachers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: </a:t>
            </a: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Transforming Non-Coders into Coders with Rigorous vetting, training and LMS.</a:t>
            </a: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Continuous Conversion and Feedback Training </a:t>
            </a:r>
          </a:p>
          <a:p>
            <a:pPr marL="200025" marR="0" lvl="0" indent="-200025" algn="l" defTabSz="914400" rtl="0" eaLnBrk="1" fontAlgn="ctr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/>
                <a:ea typeface="Helvetica Neue" pitchFamily="50" charset="0"/>
                <a:cs typeface="Helvetica Neue" pitchFamily="50" charset="0"/>
                <a:sym typeface="Arial"/>
              </a:rPr>
              <a:t>Deep Teacher Engagement Community.</a:t>
            </a:r>
            <a:endParaRPr kumimoji="0" lang="en-US" sz="13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/>
              <a:ea typeface="Helvetica Neue" pitchFamily="50" charset="0"/>
              <a:cs typeface="Helvetica Neue" pitchFamily="50" charset="0"/>
              <a:sym typeface="Arial"/>
            </a:endParaRPr>
          </a:p>
        </p:txBody>
      </p:sp>
      <p:sp>
        <p:nvSpPr>
          <p:cNvPr id="28" name="Rectangle: Top Corners Rounded 15">
            <a:extLst>
              <a:ext uri="{FF2B5EF4-FFF2-40B4-BE49-F238E27FC236}">
                <a16:creationId xmlns:a16="http://schemas.microsoft.com/office/drawing/2014/main" id="{BE62A263-652D-0E4B-BBA7-FD1AAB50A3CE}"/>
              </a:ext>
            </a:extLst>
          </p:cNvPr>
          <p:cNvSpPr/>
          <p:nvPr/>
        </p:nvSpPr>
        <p:spPr>
          <a:xfrm>
            <a:off x="8277884" y="2780006"/>
            <a:ext cx="3637138" cy="755898"/>
          </a:xfrm>
          <a:prstGeom prst="roundRect">
            <a:avLst/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91440" bIns="91440" rtlCol="0" anchor="ctr">
            <a:noAutofit/>
          </a:bodyPr>
          <a:lstStyle/>
          <a:p>
            <a:pPr marL="358775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“99.9th Percentile”</a:t>
            </a:r>
          </a:p>
          <a:p>
            <a:pPr marL="358775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TEACHER EXCELLENCE</a:t>
            </a:r>
          </a:p>
          <a:p>
            <a:pPr marL="358775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(Teacher NPS: </a:t>
            </a: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70+</a:t>
            </a:r>
            <a:r>
              <a:rPr kumimoji="0" 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)</a:t>
            </a:r>
          </a:p>
        </p:txBody>
      </p:sp>
      <p:sp>
        <p:nvSpPr>
          <p:cNvPr id="35" name="Google Shape;943;p98">
            <a:extLst>
              <a:ext uri="{FF2B5EF4-FFF2-40B4-BE49-F238E27FC236}">
                <a16:creationId xmlns:a16="http://schemas.microsoft.com/office/drawing/2014/main" id="{43C3BFC5-CC42-4219-89AC-8E2DF3D4F44B}"/>
              </a:ext>
            </a:extLst>
          </p:cNvPr>
          <p:cNvSpPr txBox="1"/>
          <p:nvPr/>
        </p:nvSpPr>
        <p:spPr>
          <a:xfrm>
            <a:off x="440524" y="2973289"/>
            <a:ext cx="386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01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Google Shape;943;p98">
            <a:extLst>
              <a:ext uri="{FF2B5EF4-FFF2-40B4-BE49-F238E27FC236}">
                <a16:creationId xmlns:a16="http://schemas.microsoft.com/office/drawing/2014/main" id="{6B4E873E-98A9-4306-A15D-7D1FEFF2E00C}"/>
              </a:ext>
            </a:extLst>
          </p:cNvPr>
          <p:cNvSpPr txBox="1"/>
          <p:nvPr/>
        </p:nvSpPr>
        <p:spPr>
          <a:xfrm>
            <a:off x="4430040" y="2973289"/>
            <a:ext cx="386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02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" name="Google Shape;943;p98">
            <a:extLst>
              <a:ext uri="{FF2B5EF4-FFF2-40B4-BE49-F238E27FC236}">
                <a16:creationId xmlns:a16="http://schemas.microsoft.com/office/drawing/2014/main" id="{E1305971-8696-47DA-901D-197153D26C6F}"/>
              </a:ext>
            </a:extLst>
          </p:cNvPr>
          <p:cNvSpPr txBox="1"/>
          <p:nvPr/>
        </p:nvSpPr>
        <p:spPr>
          <a:xfrm>
            <a:off x="8419556" y="2973289"/>
            <a:ext cx="3865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Helvetica Neue"/>
                <a:cs typeface="Helvetica Neue"/>
                <a:sym typeface="Helvetica Neue"/>
              </a:rPr>
              <a:t>03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40CDA78-07B5-44AE-9023-B0792D57021B}"/>
              </a:ext>
            </a:extLst>
          </p:cNvPr>
          <p:cNvSpPr/>
          <p:nvPr/>
        </p:nvSpPr>
        <p:spPr>
          <a:xfrm>
            <a:off x="809184" y="6073223"/>
            <a:ext cx="10621253" cy="335564"/>
          </a:xfrm>
          <a:prstGeom prst="roundRect">
            <a:avLst>
              <a:gd name="adj" fmla="val 19505"/>
            </a:avLst>
          </a:prstGeom>
          <a:solidFill>
            <a:srgbClr val="007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91440" rIns="182880" bIns="9144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3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Deep Tech Enabled Foundation: “Tech that enhances parents understanding of their kids” </a:t>
            </a:r>
          </a:p>
        </p:txBody>
      </p:sp>
    </p:spTree>
    <p:extLst>
      <p:ext uri="{BB962C8B-B14F-4D97-AF65-F5344CB8AC3E}">
        <p14:creationId xmlns:p14="http://schemas.microsoft.com/office/powerpoint/2010/main" val="135459352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542213EA-7347-4FA2-B544-E75032F29CB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045229" y="646079"/>
          <a:ext cx="1318" cy="1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2" name="think-cell Slide" r:id="rId8" imgW="359" imgH="360" progId="TCLayout.ActiveDocument.1">
                  <p:embed/>
                </p:oleObj>
              </mc:Choice>
              <mc:Fallback>
                <p:oleObj name="think-cell Slide" r:id="rId8" imgW="359" imgH="36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542213EA-7347-4FA2-B544-E75032F29C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45229" y="646079"/>
                        <a:ext cx="1318" cy="1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C50B0718-564F-43D7-8A1A-27A6570FA54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3913" y="644762"/>
            <a:ext cx="131671" cy="13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7584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65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B0604020202020204" charset="0"/>
              <a:ea typeface="+mn-ea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276F8FD4-2296-44F2-9CDA-E249D6311F3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043913" y="644762"/>
            <a:ext cx="131671" cy="13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7584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65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E35BFE0E-67F4-495C-938F-47D1C71BF2A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43913" y="644762"/>
            <a:ext cx="131671" cy="13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75844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2654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7973226-7F10-8141-BB17-8D3DADBF6F0E}"/>
              </a:ext>
            </a:extLst>
          </p:cNvPr>
          <p:cNvSpPr txBox="1"/>
          <p:nvPr/>
        </p:nvSpPr>
        <p:spPr>
          <a:xfrm>
            <a:off x="1438156" y="6607184"/>
            <a:ext cx="9363312" cy="344962"/>
          </a:xfrm>
          <a:prstGeom prst="rect">
            <a:avLst/>
          </a:prstGeom>
          <a:solidFill>
            <a:srgbClr val="E7F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832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6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Reliance FTH set to explode Indian Market; Global attractive ”Kids Creation” Whitespace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E2D757-BDE5-4522-8CAB-1BB6789F0206}"/>
              </a:ext>
            </a:extLst>
          </p:cNvPr>
          <p:cNvSpPr/>
          <p:nvPr/>
        </p:nvSpPr>
        <p:spPr>
          <a:xfrm>
            <a:off x="685137" y="1696821"/>
            <a:ext cx="3212902" cy="485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32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Broadband Avg. Speed (Mbps:): </a:t>
            </a:r>
          </a:p>
          <a:p>
            <a:pPr marL="0" marR="0" lvl="0" indent="0" algn="ctr" defTabSz="832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#70 out of 186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FFE1E23-CA13-7C4F-97B0-9844C792DF7A}"/>
              </a:ext>
            </a:extLst>
          </p:cNvPr>
          <p:cNvSpPr/>
          <p:nvPr/>
        </p:nvSpPr>
        <p:spPr>
          <a:xfrm>
            <a:off x="4517229" y="1696620"/>
            <a:ext cx="3212902" cy="485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32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Fixed Broadband Subscribers(MM): Lower Penetration vs Major Economies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A753D25-3601-4446-8993-1322ABCC88A6}"/>
              </a:ext>
            </a:extLst>
          </p:cNvPr>
          <p:cNvSpPr/>
          <p:nvPr/>
        </p:nvSpPr>
        <p:spPr>
          <a:xfrm>
            <a:off x="8349321" y="1696620"/>
            <a:ext cx="3212902" cy="4850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832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Laptop/Desktop Penetration (%):  </a:t>
            </a:r>
          </a:p>
          <a:p>
            <a:pPr marL="0" marR="0" lvl="0" indent="0" algn="ctr" defTabSz="832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75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Lower versus other markets</a:t>
            </a:r>
          </a:p>
        </p:txBody>
      </p:sp>
      <p:graphicFrame>
        <p:nvGraphicFramePr>
          <p:cNvPr id="75" name="Chart 74">
            <a:extLst>
              <a:ext uri="{FF2B5EF4-FFF2-40B4-BE49-F238E27FC236}">
                <a16:creationId xmlns:a16="http://schemas.microsoft.com/office/drawing/2014/main" id="{6036D952-450F-8746-9F51-57FC182431E8}"/>
              </a:ext>
            </a:extLst>
          </p:cNvPr>
          <p:cNvGraphicFramePr/>
          <p:nvPr/>
        </p:nvGraphicFramePr>
        <p:xfrm>
          <a:off x="685137" y="2181717"/>
          <a:ext cx="3212902" cy="413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67" name="Chart 66">
            <a:extLst>
              <a:ext uri="{FF2B5EF4-FFF2-40B4-BE49-F238E27FC236}">
                <a16:creationId xmlns:a16="http://schemas.microsoft.com/office/drawing/2014/main" id="{6036D952-450F-8746-9F51-57FC182431E8}"/>
              </a:ext>
            </a:extLst>
          </p:cNvPr>
          <p:cNvGraphicFramePr/>
          <p:nvPr/>
        </p:nvGraphicFramePr>
        <p:xfrm>
          <a:off x="4517229" y="2181516"/>
          <a:ext cx="3212902" cy="413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68" name="Title 1">
            <a:extLst>
              <a:ext uri="{FF2B5EF4-FFF2-40B4-BE49-F238E27FC236}">
                <a16:creationId xmlns:a16="http://schemas.microsoft.com/office/drawing/2014/main" id="{4D8176CB-1A73-8747-A5F4-BCD8C88E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57" y="342650"/>
            <a:ext cx="11274466" cy="830997"/>
          </a:xfrm>
        </p:spPr>
        <p:txBody>
          <a:bodyPr/>
          <a:lstStyle/>
          <a:p>
            <a:r>
              <a:rPr lang="en-US" sz="2700" dirty="0"/>
              <a:t>Significant Global Whitespace: India among toughest markets for model </a:t>
            </a:r>
            <a:r>
              <a:rPr lang="en-US" sz="2700" u="sng" dirty="0"/>
              <a:t>yet</a:t>
            </a:r>
            <a:r>
              <a:rPr lang="en-US" sz="2700" dirty="0"/>
              <a:t> </a:t>
            </a:r>
            <a:r>
              <a:rPr lang="en-US" sz="2700" dirty="0" err="1"/>
              <a:t>WhiteHat</a:t>
            </a:r>
            <a:r>
              <a:rPr lang="en-US" sz="2700" dirty="0"/>
              <a:t> Jr product adoption fastest in India Ed-Tech</a:t>
            </a:r>
          </a:p>
        </p:txBody>
      </p:sp>
      <p:graphicFrame>
        <p:nvGraphicFramePr>
          <p:cNvPr id="69" name="Chart 68">
            <a:extLst>
              <a:ext uri="{FF2B5EF4-FFF2-40B4-BE49-F238E27FC236}">
                <a16:creationId xmlns:a16="http://schemas.microsoft.com/office/drawing/2014/main" id="{C3B935AE-4F94-4C02-9D05-586ADE5D36E0}"/>
              </a:ext>
            </a:extLst>
          </p:cNvPr>
          <p:cNvGraphicFramePr/>
          <p:nvPr/>
        </p:nvGraphicFramePr>
        <p:xfrm>
          <a:off x="8349321" y="2181516"/>
          <a:ext cx="3212902" cy="4130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6C6C037-9BC9-46FD-936B-04F17FAA2FDB}"/>
              </a:ext>
            </a:extLst>
          </p:cNvPr>
          <p:cNvSpPr txBox="1"/>
          <p:nvPr/>
        </p:nvSpPr>
        <p:spPr>
          <a:xfrm>
            <a:off x="369573" y="7263999"/>
            <a:ext cx="3195019" cy="200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70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Source: </a:t>
            </a:r>
            <a:r>
              <a:rPr kumimoji="0" lang="en-US" sz="703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Statscounter</a:t>
            </a:r>
            <a:r>
              <a:rPr kumimoji="0" lang="en-US" sz="703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Statista, Speedtest.net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F06E0343-F47E-476A-AF7B-D0CBBB299A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-US" sz="10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250247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4A5126A-9466-408E-A27D-1CCCE9111A9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08" name="think-cell Slide" r:id="rId8" imgW="359" imgH="360" progId="TCLayout.ActiveDocument.1">
                  <p:embed/>
                </p:oleObj>
              </mc:Choice>
              <mc:Fallback>
                <p:oleObj name="think-cell Slide" r:id="rId8" imgW="359" imgH="36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4A5126A-9466-408E-A27D-1CCCE9111A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 hidden="1">
            <a:extLst>
              <a:ext uri="{FF2B5EF4-FFF2-40B4-BE49-F238E27FC236}">
                <a16:creationId xmlns:a16="http://schemas.microsoft.com/office/drawing/2014/main" id="{CEFCB6C7-1465-4748-8D48-0BE0F1CF5C9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00403000000020004" pitchFamily="50" charset="0"/>
              <a:ea typeface="+mn-ea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3E605655-8125-4C5B-B41B-4946DFB2767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B0604020202020204" charset="0"/>
              <a:ea typeface="+mn-ea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8D165-DB11-4A09-878D-F8A0BBC73327}"/>
              </a:ext>
            </a:extLst>
          </p:cNvPr>
          <p:cNvSpPr/>
          <p:nvPr/>
        </p:nvSpPr>
        <p:spPr>
          <a:xfrm>
            <a:off x="682604" y="1678085"/>
            <a:ext cx="4505964" cy="5029748"/>
          </a:xfrm>
          <a:prstGeom prst="rect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6" name="Rectangle: Top Corners Rounded 65">
            <a:extLst>
              <a:ext uri="{FF2B5EF4-FFF2-40B4-BE49-F238E27FC236}">
                <a16:creationId xmlns:a16="http://schemas.microsoft.com/office/drawing/2014/main" id="{50DF1E6E-3709-472A-96E7-F2B09A124D70}"/>
              </a:ext>
            </a:extLst>
          </p:cNvPr>
          <p:cNvSpPr/>
          <p:nvPr/>
        </p:nvSpPr>
        <p:spPr>
          <a:xfrm>
            <a:off x="881743" y="1357202"/>
            <a:ext cx="4081884" cy="577438"/>
          </a:xfrm>
          <a:prstGeom prst="round2Same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Curriculum: </a:t>
            </a:r>
            <a:r>
              <a:rPr lang="en-US" b="1" dirty="0">
                <a:solidFill>
                  <a:srgbClr val="007ABC"/>
                </a:solidFill>
                <a:latin typeface="Arial"/>
                <a:cs typeface="Arial"/>
              </a:rPr>
              <a:t>1</a:t>
            </a:r>
            <a:r>
              <a:rPr lang="en-US" b="1" baseline="30000" dirty="0">
                <a:solidFill>
                  <a:srgbClr val="007ABC"/>
                </a:solidFill>
                <a:latin typeface="Arial"/>
                <a:cs typeface="Arial"/>
              </a:rPr>
              <a:t>st</a:t>
            </a:r>
            <a:r>
              <a:rPr lang="en-US" b="1" dirty="0">
                <a:solidFill>
                  <a:srgbClr val="007ABC"/>
                </a:solidFill>
                <a:latin typeface="Arial"/>
                <a:cs typeface="Arial"/>
              </a:rPr>
              <a:t>-of-a-kind CREATION-ORIENTED enabling peak kid imagination</a:t>
            </a:r>
            <a:endParaRPr kumimoji="0" lang="en-US" b="1" i="0" u="none" strike="noStrike" kern="0" cap="none" spc="0" normalizeH="0" baseline="0" noProof="0" dirty="0">
              <a:ln>
                <a:noFill/>
              </a:ln>
              <a:solidFill>
                <a:srgbClr val="007ABC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Rectangle 10" hidden="1">
            <a:extLst>
              <a:ext uri="{FF2B5EF4-FFF2-40B4-BE49-F238E27FC236}">
                <a16:creationId xmlns:a16="http://schemas.microsoft.com/office/drawing/2014/main" id="{04CE2CE7-1C92-42DE-93DC-A1701AA7301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00403000000020004" pitchFamily="50" charset="0"/>
              <a:ea typeface="+mn-ea"/>
              <a:cs typeface="Arial" panose="020B0604020202020204" pitchFamily="34" charset="0"/>
              <a:sym typeface="Helvetica Neue" panose="02000403000000020004" pitchFamily="50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FC10C6B-E829-AD4D-88EF-644E74A563D2}"/>
              </a:ext>
            </a:extLst>
          </p:cNvPr>
          <p:cNvCxnSpPr>
            <a:cxnSpLocks/>
          </p:cNvCxnSpPr>
          <p:nvPr/>
        </p:nvCxnSpPr>
        <p:spPr>
          <a:xfrm>
            <a:off x="5643008" y="4219666"/>
            <a:ext cx="1808899" cy="0"/>
          </a:xfrm>
          <a:prstGeom prst="straightConnector1">
            <a:avLst/>
          </a:prstGeom>
          <a:ln w="114300">
            <a:solidFill>
              <a:srgbClr val="007ABC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97CEF892-A3BD-5A48-AB1B-9631AD302B90}"/>
              </a:ext>
            </a:extLst>
          </p:cNvPr>
          <p:cNvSpPr txBox="1"/>
          <p:nvPr/>
        </p:nvSpPr>
        <p:spPr>
          <a:xfrm>
            <a:off x="3566690" y="7099894"/>
            <a:ext cx="1734361" cy="292388"/>
          </a:xfrm>
          <a:prstGeom prst="rect">
            <a:avLst/>
          </a:prstGeom>
          <a:noFill/>
        </p:spPr>
        <p:txBody>
          <a:bodyPr wrap="square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SCHOOLS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59FD425-70D4-704A-87E0-9BC123D8C01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867" y="7275282"/>
            <a:ext cx="852484" cy="234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9BC9757-91E9-624D-8285-59B8F9DC66B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867" y="6982894"/>
            <a:ext cx="713143" cy="234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F59424E-D01B-504E-89CF-9514FFB9BA43}"/>
              </a:ext>
            </a:extLst>
          </p:cNvPr>
          <p:cNvSpPr txBox="1"/>
          <p:nvPr/>
        </p:nvSpPr>
        <p:spPr>
          <a:xfrm>
            <a:off x="6194839" y="6990513"/>
            <a:ext cx="2222338" cy="538609"/>
          </a:xfrm>
          <a:prstGeom prst="rect">
            <a:avLst/>
          </a:prstGeom>
          <a:noFill/>
        </p:spPr>
        <p:txBody>
          <a:bodyPr wrap="square" rIns="0" bIns="0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X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VIRTUAL CODING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CLASSES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85E2D0F-D220-4D89-A5A5-7FB12A078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2" y="332025"/>
            <a:ext cx="11288484" cy="861774"/>
          </a:xfrm>
        </p:spPr>
        <p:txBody>
          <a:bodyPr/>
          <a:lstStyle/>
          <a:p>
            <a:pPr lvl="0">
              <a:buSzPts val="2400"/>
              <a:defRPr/>
            </a:pP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sym typeface="Helvetica Neue"/>
              </a:rPr>
              <a:t>Curriculum &amp; Teacher Iteration Represent </a:t>
            </a:r>
            <a:r>
              <a:rPr lang="en-IN" sz="2700" dirty="0">
                <a:sym typeface="Helvetica Neue"/>
              </a:rPr>
              <a:t>Massive First-Mover</a:t>
            </a:r>
            <a:r>
              <a:rPr lang="en-IN" sz="2700" dirty="0">
                <a:solidFill>
                  <a:schemeClr val="tx1">
                    <a:lumMod val="75000"/>
                    <a:lumOff val="25000"/>
                  </a:schemeClr>
                </a:solidFill>
                <a:sym typeface="Helvetica Neue"/>
              </a:rPr>
              <a:t> Advantage over Substitutes</a:t>
            </a:r>
            <a:endParaRPr lang="en-IN" sz="2700" dirty="0">
              <a:solidFill>
                <a:schemeClr val="tx1">
                  <a:lumMod val="75000"/>
                  <a:lumOff val="25000"/>
                </a:schemeClr>
              </a:solidFill>
              <a:sym typeface="Calibri"/>
            </a:endParaRPr>
          </a:p>
        </p:txBody>
      </p:sp>
      <p:sp>
        <p:nvSpPr>
          <p:cNvPr id="69" name="Rectangle: Top Corners Rounded 68">
            <a:extLst>
              <a:ext uri="{FF2B5EF4-FFF2-40B4-BE49-F238E27FC236}">
                <a16:creationId xmlns:a16="http://schemas.microsoft.com/office/drawing/2014/main" id="{51452F83-3DC1-40C4-9689-949FC7EE6693}"/>
              </a:ext>
            </a:extLst>
          </p:cNvPr>
          <p:cNvSpPr/>
          <p:nvPr/>
        </p:nvSpPr>
        <p:spPr>
          <a:xfrm>
            <a:off x="7550128" y="1357202"/>
            <a:ext cx="3246099" cy="577438"/>
          </a:xfrm>
          <a:prstGeom prst="round2Same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Top 99</a:t>
            </a:r>
            <a:r>
              <a:rPr kumimoji="0" lang="en-US" b="1" i="0" u="none" strike="noStrike" kern="0" cap="none" spc="0" normalizeH="0" baseline="3000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h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 Percentile Teacher-Assisted:</a:t>
            </a:r>
            <a:b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</a:b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&lt;5% Kids Identify as Self-Learners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E3269F97-ED36-45B5-BE5E-9108921AF29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5904" y="6866098"/>
            <a:ext cx="883940" cy="6595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B1B888-EDA2-C045-ADED-99AA167363F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5092" y="4670820"/>
            <a:ext cx="1063830" cy="10638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2EFDDB-033C-6748-89C6-84638B709F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8139" y="3897817"/>
            <a:ext cx="609600" cy="66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D4F4E93-56A9-064F-9D24-C4C6F95F343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03307" y="2098043"/>
            <a:ext cx="787400" cy="609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07BE40-3140-8241-8E70-1AD50278DB3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19214" y="2962086"/>
            <a:ext cx="822124" cy="82212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6C96D74-0AD6-0344-8203-F273E7C8164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2758" y="5853411"/>
            <a:ext cx="844934" cy="8449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BEA89B-DEAD-B841-8D6C-07C1A4D9B336}"/>
              </a:ext>
            </a:extLst>
          </p:cNvPr>
          <p:cNvSpPr txBox="1"/>
          <p:nvPr/>
        </p:nvSpPr>
        <p:spPr>
          <a:xfrm>
            <a:off x="3109471" y="2141233"/>
            <a:ext cx="180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Introduction to Coding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8A6CE24-4C78-514D-912F-8B39AA270EA8}"/>
              </a:ext>
            </a:extLst>
          </p:cNvPr>
          <p:cNvSpPr txBox="1"/>
          <p:nvPr/>
        </p:nvSpPr>
        <p:spPr>
          <a:xfrm>
            <a:off x="3109471" y="3127602"/>
            <a:ext cx="180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Game Design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276FCC8-4E40-444E-8EA3-2BEC500B75BC}"/>
              </a:ext>
            </a:extLst>
          </p:cNvPr>
          <p:cNvSpPr txBox="1"/>
          <p:nvPr/>
        </p:nvSpPr>
        <p:spPr>
          <a:xfrm>
            <a:off x="3084837" y="4023129"/>
            <a:ext cx="180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PlayStore</a:t>
            </a:r>
            <a:r>
              <a:rPr lang="en-US" dirty="0"/>
              <a:t> App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3DD644E-69E8-9B43-AB71-2659CFD78442}"/>
              </a:ext>
            </a:extLst>
          </p:cNvPr>
          <p:cNvSpPr txBox="1"/>
          <p:nvPr/>
        </p:nvSpPr>
        <p:spPr>
          <a:xfrm>
            <a:off x="3156547" y="5016978"/>
            <a:ext cx="1807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Space Tech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D88D268-43CD-644C-905C-798A0EAD765D}"/>
              </a:ext>
            </a:extLst>
          </p:cNvPr>
          <p:cNvSpPr txBox="1"/>
          <p:nvPr/>
        </p:nvSpPr>
        <p:spPr>
          <a:xfrm>
            <a:off x="3162930" y="6003347"/>
            <a:ext cx="1807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Artifical</a:t>
            </a:r>
            <a:r>
              <a:rPr lang="en-US" dirty="0"/>
              <a:t> Intelligence /Data Modeling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AFD39F-8907-B445-B8DC-BCBC3A91DBAF}"/>
              </a:ext>
            </a:extLst>
          </p:cNvPr>
          <p:cNvCxnSpPr>
            <a:cxnSpLocks/>
          </p:cNvCxnSpPr>
          <p:nvPr/>
        </p:nvCxnSpPr>
        <p:spPr>
          <a:xfrm>
            <a:off x="7232148" y="2166608"/>
            <a:ext cx="1152000" cy="4320000"/>
          </a:xfrm>
          <a:prstGeom prst="line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A3D092-C87A-344F-BC3D-D4C902BB30AB}"/>
              </a:ext>
            </a:extLst>
          </p:cNvPr>
          <p:cNvCxnSpPr/>
          <p:nvPr/>
        </p:nvCxnSpPr>
        <p:spPr>
          <a:xfrm flipH="1">
            <a:off x="9923580" y="2162957"/>
            <a:ext cx="1152000" cy="4320000"/>
          </a:xfrm>
          <a:prstGeom prst="line">
            <a:avLst/>
          </a:prstGeom>
          <a:solidFill>
            <a:schemeClr val="bg1"/>
          </a:solidFill>
          <a:ln w="9525">
            <a:solidFill>
              <a:srgbClr val="007A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9D290F-1523-A44F-B0AC-A956A3D8AF54}"/>
              </a:ext>
            </a:extLst>
          </p:cNvPr>
          <p:cNvSpPr txBox="1"/>
          <p:nvPr/>
        </p:nvSpPr>
        <p:spPr>
          <a:xfrm>
            <a:off x="7725216" y="2143563"/>
            <a:ext cx="2895923" cy="30480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Applicants 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2D704F-8D47-524F-B047-3F0455D00057}"/>
              </a:ext>
            </a:extLst>
          </p:cNvPr>
          <p:cNvSpPr txBox="1"/>
          <p:nvPr/>
        </p:nvSpPr>
        <p:spPr>
          <a:xfrm>
            <a:off x="7876812" y="2657286"/>
            <a:ext cx="2592731" cy="30480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Phone Qualification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80D1403-78C1-564E-B601-39CEC7625394}"/>
              </a:ext>
            </a:extLst>
          </p:cNvPr>
          <p:cNvSpPr txBox="1"/>
          <p:nvPr/>
        </p:nvSpPr>
        <p:spPr>
          <a:xfrm>
            <a:off x="8062008" y="3171009"/>
            <a:ext cx="2222339" cy="30480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 1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AA30816-A43E-F141-9F5A-52A79A06CDC0}"/>
              </a:ext>
            </a:extLst>
          </p:cNvPr>
          <p:cNvSpPr txBox="1"/>
          <p:nvPr/>
        </p:nvSpPr>
        <p:spPr>
          <a:xfrm>
            <a:off x="8237177" y="3684732"/>
            <a:ext cx="1872000" cy="30480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Demo 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2F843E8-AC90-C34C-AC34-6B0137EB85C8}"/>
              </a:ext>
            </a:extLst>
          </p:cNvPr>
          <p:cNvSpPr txBox="1"/>
          <p:nvPr/>
        </p:nvSpPr>
        <p:spPr>
          <a:xfrm>
            <a:off x="8379668" y="4198455"/>
            <a:ext cx="1587018" cy="30480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Demo 3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3503886-DA54-604B-956E-ED79F84B9AB8}"/>
              </a:ext>
            </a:extLst>
          </p:cNvPr>
          <p:cNvSpPr txBox="1"/>
          <p:nvPr/>
        </p:nvSpPr>
        <p:spPr>
          <a:xfrm>
            <a:off x="8417177" y="4712178"/>
            <a:ext cx="1512000" cy="30480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System Upgrade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D10A301-71E3-CA44-9DF5-6C205504CE87}"/>
              </a:ext>
            </a:extLst>
          </p:cNvPr>
          <p:cNvSpPr txBox="1"/>
          <p:nvPr/>
        </p:nvSpPr>
        <p:spPr>
          <a:xfrm>
            <a:off x="8501018" y="5225901"/>
            <a:ext cx="1344318" cy="523220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Conversion Training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8823697-A408-B842-B531-9311400AC362}"/>
              </a:ext>
            </a:extLst>
          </p:cNvPr>
          <p:cNvSpPr txBox="1"/>
          <p:nvPr/>
        </p:nvSpPr>
        <p:spPr>
          <a:xfrm>
            <a:off x="8638921" y="5958045"/>
            <a:ext cx="1068512" cy="738664"/>
          </a:xfrm>
          <a:prstGeom prst="rect">
            <a:avLst/>
          </a:prstGeom>
          <a:solidFill>
            <a:srgbClr val="C1E9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 Day Audit/</a:t>
            </a:r>
          </a:p>
          <a:p>
            <a:pPr algn="ctr"/>
            <a:r>
              <a:rPr lang="en-US" dirty="0"/>
              <a:t>Feedback 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C543E8-005F-8D44-9452-AF0E077E3546}"/>
              </a:ext>
            </a:extLst>
          </p:cNvPr>
          <p:cNvSpPr/>
          <p:nvPr/>
        </p:nvSpPr>
        <p:spPr>
          <a:xfrm>
            <a:off x="11232096" y="2166213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100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4ED9471-693E-594F-B36B-BC57E1ABEDF2}"/>
              </a:ext>
            </a:extLst>
          </p:cNvPr>
          <p:cNvSpPr/>
          <p:nvPr/>
        </p:nvSpPr>
        <p:spPr>
          <a:xfrm>
            <a:off x="11080823" y="2680339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CE6A2D89-7E05-A44C-83C2-D0797BB962AA}"/>
              </a:ext>
            </a:extLst>
          </p:cNvPr>
          <p:cNvSpPr/>
          <p:nvPr/>
        </p:nvSpPr>
        <p:spPr>
          <a:xfrm>
            <a:off x="10953509" y="3180726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41A7459-75CC-6143-8915-3B8AAB0BE893}"/>
              </a:ext>
            </a:extLst>
          </p:cNvPr>
          <p:cNvSpPr/>
          <p:nvPr/>
        </p:nvSpPr>
        <p:spPr>
          <a:xfrm>
            <a:off x="10775685" y="3714726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A8FDEA41-A436-484A-B4BA-F6E9C2A24CFB}"/>
              </a:ext>
            </a:extLst>
          </p:cNvPr>
          <p:cNvSpPr/>
          <p:nvPr/>
        </p:nvSpPr>
        <p:spPr>
          <a:xfrm>
            <a:off x="10654353" y="4247842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AF0E3C11-C449-EF42-BBC6-2E4D789D495D}"/>
              </a:ext>
            </a:extLst>
          </p:cNvPr>
          <p:cNvSpPr/>
          <p:nvPr/>
        </p:nvSpPr>
        <p:spPr>
          <a:xfrm>
            <a:off x="10485185" y="4712179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4E156D7F-1DDF-9647-BDDF-D679D32A95D3}"/>
              </a:ext>
            </a:extLst>
          </p:cNvPr>
          <p:cNvSpPr/>
          <p:nvPr/>
        </p:nvSpPr>
        <p:spPr>
          <a:xfrm>
            <a:off x="10333619" y="5345091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1.5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C7B29330-0941-4545-A42E-ED856AB2A7DE}"/>
              </a:ext>
            </a:extLst>
          </p:cNvPr>
          <p:cNvSpPr/>
          <p:nvPr/>
        </p:nvSpPr>
        <p:spPr>
          <a:xfrm>
            <a:off x="10108912" y="6130220"/>
            <a:ext cx="781336" cy="304799"/>
          </a:xfrm>
          <a:prstGeom prst="ellipse">
            <a:avLst/>
          </a:prstGeom>
          <a:solidFill>
            <a:srgbClr val="E7E7E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4" name="Slide Number Placeholder 3">
            <a:extLst>
              <a:ext uri="{FF2B5EF4-FFF2-40B4-BE49-F238E27FC236}">
                <a16:creationId xmlns:a16="http://schemas.microsoft.com/office/drawing/2014/main" id="{AD122AE4-2238-41CE-816B-F7D66B6C126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lang="en-US" sz="1004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74484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07E2F7A-8C75-439F-8D6B-6FBBC505908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0" name="think-cell Slide" r:id="rId6" imgW="359" imgH="360" progId="TCLayout.ActiveDocument.1">
                  <p:embed/>
                </p:oleObj>
              </mc:Choice>
              <mc:Fallback>
                <p:oleObj name="think-cell Slide" r:id="rId6" imgW="359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07E2F7A-8C75-439F-8D6B-6FBBC50590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F4E4AF19-6804-43EE-A068-97FBF3BE98B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anose="020B0604020202020204" charset="0"/>
              <a:ea typeface="+mn-ea"/>
              <a:cs typeface="Arial" panose="020B0604020202020204" pitchFamily="34" charset="0"/>
              <a:sym typeface="Helvetica Neue" panose="020B0604020202020204" charset="0"/>
            </a:endParaRPr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730559B-5D6A-4267-A24F-0215A9F261E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Neue" pitchFamily="50" charset="0"/>
              <a:ea typeface="+mn-ea"/>
              <a:cs typeface="Arial" panose="020B0604020202020204" pitchFamily="34" charset="0"/>
              <a:sym typeface="Helvetica Neue" pitchFamily="50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0AFF36-5401-436D-A2CB-21C9F5B19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778301"/>
            <a:ext cx="11772407" cy="415498"/>
          </a:xfrm>
        </p:spPr>
        <p:txBody>
          <a:bodyPr/>
          <a:lstStyle/>
          <a:p>
            <a:r>
              <a:rPr lang="en-US" sz="2700" dirty="0"/>
              <a:t>Overall Year 1 Learning Summary: Far-Wider Market than Anticipated</a:t>
            </a:r>
            <a:endParaRPr lang="en-IN" sz="2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CDBE1-C41D-480B-A327-9E7FD83BC97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27002" y="7299883"/>
            <a:ext cx="235868" cy="13641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004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lang="en-US" sz="1004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Calibri"/>
              <a:sym typeface="Calibri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CEBDAA5-3227-4775-9E84-20F38F8EE8EB}"/>
              </a:ext>
            </a:extLst>
          </p:cNvPr>
          <p:cNvSpPr txBox="1"/>
          <p:nvPr/>
        </p:nvSpPr>
        <p:spPr>
          <a:xfrm>
            <a:off x="0" y="1350584"/>
            <a:ext cx="12239625" cy="77833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WhiteHat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Jr Prop= KID-DELIGHT + PARENT ACADEMIC VALUE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=attracted broad-based segments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96D5AC2-BD09-4CCA-A96A-D180F5B4E379}"/>
              </a:ext>
            </a:extLst>
          </p:cNvPr>
          <p:cNvSpPr/>
          <p:nvPr/>
        </p:nvSpPr>
        <p:spPr>
          <a:xfrm>
            <a:off x="516550" y="2361000"/>
            <a:ext cx="185054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Competitive / Test Prep Market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CF640D9-141F-4F0C-BF64-7F14759DE9CB}"/>
              </a:ext>
            </a:extLst>
          </p:cNvPr>
          <p:cNvSpPr/>
          <p:nvPr/>
        </p:nvSpPr>
        <p:spPr>
          <a:xfrm>
            <a:off x="516550" y="4852296"/>
            <a:ext cx="1820205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Other Kids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(Non Test-Prep)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B0EFEFD-A05F-45CB-8006-3C390944EDDC}"/>
              </a:ext>
            </a:extLst>
          </p:cNvPr>
          <p:cNvSpPr/>
          <p:nvPr/>
        </p:nvSpPr>
        <p:spPr>
          <a:xfrm>
            <a:off x="5816725" y="2361040"/>
            <a:ext cx="115813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8th Grade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F471B6F-5614-4FF4-A088-7A907B026FBE}"/>
              </a:ext>
            </a:extLst>
          </p:cNvPr>
          <p:cNvSpPr/>
          <p:nvPr/>
        </p:nvSpPr>
        <p:spPr>
          <a:xfrm>
            <a:off x="9909177" y="2361040"/>
            <a:ext cx="18098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12th Grade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A172562-E40C-4E61-9DA4-F00F5B007A89}"/>
              </a:ext>
            </a:extLst>
          </p:cNvPr>
          <p:cNvSpPr/>
          <p:nvPr/>
        </p:nvSpPr>
        <p:spPr>
          <a:xfrm>
            <a:off x="2782583" y="2361040"/>
            <a:ext cx="1080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1</a:t>
            </a:r>
            <a:r>
              <a:rPr kumimoji="0" lang="en-IN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st</a:t>
            </a:r>
            <a:r>
              <a: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7ABC"/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 Grade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263762E-2479-4570-B05C-C6450F123F5E}"/>
              </a:ext>
            </a:extLst>
          </p:cNvPr>
          <p:cNvSpPr/>
          <p:nvPr/>
        </p:nvSpPr>
        <p:spPr>
          <a:xfrm>
            <a:off x="434400" y="3128918"/>
            <a:ext cx="2504226" cy="10815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Initial Market Hypotheses– future academically inclined parents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Pitch: “</a:t>
            </a:r>
            <a:r>
              <a:rPr kumimoji="0" lang="en-IN" sz="1300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300% Concentration Improvement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00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75% Logic Improvement”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9EF335A-288F-4DAF-B201-7138B04BEE2E}"/>
              </a:ext>
            </a:extLst>
          </p:cNvPr>
          <p:cNvSpPr/>
          <p:nvPr/>
        </p:nvSpPr>
        <p:spPr>
          <a:xfrm>
            <a:off x="251478" y="5450919"/>
            <a:ext cx="2915526" cy="102592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New Market: Significant Interest from “creatively” inclined parents</a:t>
            </a:r>
          </a:p>
          <a:p>
            <a:pPr marL="285750" marR="0" lvl="0" indent="-28575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Pitch:</a:t>
            </a:r>
            <a:r>
              <a:rPr kumimoji="0" lang="en-IN" sz="1300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 “Your kid will become a creator for life”—Novelist, Artist, Entrepreneur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ED2775A-5D4E-447A-A658-1F92269DDC7B}"/>
              </a:ext>
            </a:extLst>
          </p:cNvPr>
          <p:cNvCxnSpPr>
            <a:cxnSpLocks/>
          </p:cNvCxnSpPr>
          <p:nvPr/>
        </p:nvCxnSpPr>
        <p:spPr>
          <a:xfrm>
            <a:off x="7160555" y="2499042"/>
            <a:ext cx="2703574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303C077-0794-4A17-BFD2-14687B3EE9DD}"/>
              </a:ext>
            </a:extLst>
          </p:cNvPr>
          <p:cNvCxnSpPr>
            <a:cxnSpLocks/>
          </p:cNvCxnSpPr>
          <p:nvPr/>
        </p:nvCxnSpPr>
        <p:spPr>
          <a:xfrm flipH="1">
            <a:off x="3922755" y="2514928"/>
            <a:ext cx="1773854" cy="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B0FA0A0D-0C3E-4024-BD4F-6B1A310D0C5B}"/>
              </a:ext>
            </a:extLst>
          </p:cNvPr>
          <p:cNvSpPr/>
          <p:nvPr/>
        </p:nvSpPr>
        <p:spPr>
          <a:xfrm>
            <a:off x="5975626" y="2815543"/>
            <a:ext cx="3538768" cy="1958309"/>
          </a:xfrm>
          <a:prstGeom prst="ellipse">
            <a:avLst/>
          </a:prstGeom>
          <a:solidFill>
            <a:schemeClr val="tx2">
              <a:alpha val="50196"/>
            </a:scheme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pic>
        <p:nvPicPr>
          <p:cNvPr id="117" name="Picture 2" descr="Image result for byju's logo">
            <a:extLst>
              <a:ext uri="{FF2B5EF4-FFF2-40B4-BE49-F238E27FC236}">
                <a16:creationId xmlns:a16="http://schemas.microsoft.com/office/drawing/2014/main" id="{AECA63DD-8F74-41F9-A1D4-B0CEB0E8A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4" r="21794"/>
          <a:stretch/>
        </p:blipFill>
        <p:spPr bwMode="auto">
          <a:xfrm>
            <a:off x="7692920" y="3111305"/>
            <a:ext cx="676311" cy="648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Image result for toppr logo">
            <a:extLst>
              <a:ext uri="{FF2B5EF4-FFF2-40B4-BE49-F238E27FC236}">
                <a16:creationId xmlns:a16="http://schemas.microsoft.com/office/drawing/2014/main" id="{50992911-79D6-4113-B9F1-817A23717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900" y="3999761"/>
            <a:ext cx="675949" cy="58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Oval 118">
            <a:extLst>
              <a:ext uri="{FF2B5EF4-FFF2-40B4-BE49-F238E27FC236}">
                <a16:creationId xmlns:a16="http://schemas.microsoft.com/office/drawing/2014/main" id="{4085C099-CD67-440F-A847-149E7849BFBD}"/>
              </a:ext>
            </a:extLst>
          </p:cNvPr>
          <p:cNvSpPr/>
          <p:nvPr/>
        </p:nvSpPr>
        <p:spPr>
          <a:xfrm>
            <a:off x="3378666" y="3128918"/>
            <a:ext cx="2652688" cy="158130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990A221B-DD36-418C-8BBF-0C965A4D10D4}"/>
              </a:ext>
            </a:extLst>
          </p:cNvPr>
          <p:cNvSpPr/>
          <p:nvPr/>
        </p:nvSpPr>
        <p:spPr>
          <a:xfrm>
            <a:off x="3432076" y="3118854"/>
            <a:ext cx="2676688" cy="3494230"/>
          </a:xfrm>
          <a:prstGeom prst="ellipse">
            <a:avLst/>
          </a:prstGeom>
          <a:solidFill>
            <a:schemeClr val="bg1">
              <a:lumMod val="75000"/>
              <a:alpha val="50196"/>
            </a:scheme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ACAD487-8B38-4D6E-8061-24CE510344B9}"/>
              </a:ext>
            </a:extLst>
          </p:cNvPr>
          <p:cNvCxnSpPr/>
          <p:nvPr/>
        </p:nvCxnSpPr>
        <p:spPr>
          <a:xfrm>
            <a:off x="6373836" y="2685704"/>
            <a:ext cx="0" cy="4468204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EB6F6707-F355-4178-93B7-5A51148F46D2}"/>
              </a:ext>
            </a:extLst>
          </p:cNvPr>
          <p:cNvCxnSpPr>
            <a:cxnSpLocks/>
          </p:cNvCxnSpPr>
          <p:nvPr/>
        </p:nvCxnSpPr>
        <p:spPr>
          <a:xfrm>
            <a:off x="516550" y="4744131"/>
            <a:ext cx="11227553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ysDash"/>
          </a:ln>
          <a:effectLst/>
        </p:spPr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23C2DA52-48D7-47A8-9550-9AC3CE7CA9FA}"/>
              </a:ext>
            </a:extLst>
          </p:cNvPr>
          <p:cNvSpPr/>
          <p:nvPr/>
        </p:nvSpPr>
        <p:spPr>
          <a:xfrm>
            <a:off x="5975626" y="4836865"/>
            <a:ext cx="3538767" cy="1882239"/>
          </a:xfrm>
          <a:prstGeom prst="ellipse">
            <a:avLst/>
          </a:prstGeom>
          <a:solidFill>
            <a:schemeClr val="bg1">
              <a:lumMod val="75000"/>
              <a:alpha val="50196"/>
            </a:schemeClr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C36F40A-B57F-4F0C-8C04-D37A7A1FDAD4}"/>
              </a:ext>
            </a:extLst>
          </p:cNvPr>
          <p:cNvSpPr/>
          <p:nvPr/>
        </p:nvSpPr>
        <p:spPr>
          <a:xfrm>
            <a:off x="9514393" y="4852296"/>
            <a:ext cx="2639016" cy="185178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New Market: Pro-Course(7th-9</a:t>
            </a:r>
            <a:r>
              <a:rPr kumimoji="0" lang="en-IN" sz="1300" b="0" i="1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th</a:t>
            </a:r>
            <a:r>
              <a:rPr kumimoji="0" lang="en-IN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 </a:t>
            </a:r>
            <a:r>
              <a:rPr lang="en-IN" sz="1300" i="1" kern="1200" dirty="0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Arial" charset="0"/>
              </a:rPr>
              <a:t>Grade) seeing </a:t>
            </a:r>
            <a:r>
              <a:rPr kumimoji="0" lang="en-IN" sz="1300" b="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Massive Interest from non-JEE academically inclined</a:t>
            </a:r>
          </a:p>
          <a:p>
            <a:pPr marL="285750" marR="0" lvl="0" indent="-28575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3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Pitch: </a:t>
            </a:r>
            <a:r>
              <a:rPr kumimoji="0" lang="en-IN" sz="1300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1</a:t>
            </a:r>
            <a:r>
              <a:rPr kumimoji="0" lang="en-IN" sz="1300" b="1" i="1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st</a:t>
            </a:r>
            <a:r>
              <a:rPr kumimoji="0" lang="en-IN" sz="1300" b="1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 Structured AI Course for Kids—”21 year olds getting $1 MM straight out of college”</a:t>
            </a:r>
          </a:p>
          <a:p>
            <a:pPr marR="0" lvl="0" algn="ctr" defTabSz="914400" rtl="0" eaLnBrk="1" fontAlgn="base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tabLst/>
              <a:defRPr/>
            </a:pPr>
            <a:r>
              <a:rPr kumimoji="0" lang="en-IN" sz="13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Blue Ocean to launch for 9</a:t>
            </a:r>
            <a:r>
              <a:rPr kumimoji="0" lang="en-IN" sz="1300" i="1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th</a:t>
            </a:r>
            <a:r>
              <a:rPr kumimoji="0" lang="en-IN" sz="1300" i="1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-12</a:t>
            </a:r>
            <a:r>
              <a:rPr kumimoji="0" lang="en-IN" sz="1300" i="1" u="none" strike="noStrike" kern="1200" cap="none" spc="0" normalizeH="0" baseline="3000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 charset="0"/>
                <a:sym typeface="Arial"/>
              </a:rPr>
              <a:t>th</a:t>
            </a:r>
            <a:r>
              <a:rPr lang="en-IN" sz="1300" i="1" kern="1200" dirty="0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Arial" charset="0"/>
              </a:rPr>
              <a:t> </a:t>
            </a:r>
            <a:r>
              <a:rPr lang="en-IN" sz="1300" i="1" kern="1200" dirty="0" err="1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Arial" charset="0"/>
              </a:rPr>
              <a:t>eg</a:t>
            </a:r>
            <a:r>
              <a:rPr lang="en-IN" sz="1300" i="1" kern="1200" dirty="0">
                <a:solidFill>
                  <a:srgbClr val="000000">
                    <a:lumMod val="85000"/>
                    <a:lumOff val="15000"/>
                  </a:srgbClr>
                </a:solidFill>
                <a:ea typeface="+mn-ea"/>
                <a:cs typeface="Arial" charset="0"/>
              </a:rPr>
              <a:t> Data Science</a:t>
            </a:r>
            <a:endParaRPr kumimoji="0" lang="en-IN" sz="1300" i="1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  <a:sym typeface="Arial"/>
            </a:endParaRPr>
          </a:p>
        </p:txBody>
      </p:sp>
      <p:sp>
        <p:nvSpPr>
          <p:cNvPr id="132" name="Graphic 12">
            <a:extLst>
              <a:ext uri="{FF2B5EF4-FFF2-40B4-BE49-F238E27FC236}">
                <a16:creationId xmlns:a16="http://schemas.microsoft.com/office/drawing/2014/main" id="{1EA1AEB1-8137-4E6E-8211-C983B65B6781}"/>
              </a:ext>
            </a:extLst>
          </p:cNvPr>
          <p:cNvSpPr/>
          <p:nvPr/>
        </p:nvSpPr>
        <p:spPr>
          <a:xfrm>
            <a:off x="7591351" y="5359381"/>
            <a:ext cx="601968" cy="555662"/>
          </a:xfrm>
          <a:custGeom>
            <a:avLst/>
            <a:gdLst>
              <a:gd name="connsiteX0" fmla="*/ 315175 w 866775"/>
              <a:gd name="connsiteY0" fmla="*/ 797364 h 800100"/>
              <a:gd name="connsiteX1" fmla="*/ 275170 w 866775"/>
              <a:gd name="connsiteY1" fmla="*/ 781172 h 800100"/>
              <a:gd name="connsiteX2" fmla="*/ 25615 w 866775"/>
              <a:gd name="connsiteY2" fmla="*/ 523997 h 800100"/>
              <a:gd name="connsiteX3" fmla="*/ 23710 w 866775"/>
              <a:gd name="connsiteY3" fmla="*/ 441129 h 800100"/>
              <a:gd name="connsiteX4" fmla="*/ 106577 w 866775"/>
              <a:gd name="connsiteY4" fmla="*/ 439224 h 800100"/>
              <a:gd name="connsiteX5" fmla="*/ 289457 w 866775"/>
              <a:gd name="connsiteY5" fmla="*/ 569717 h 800100"/>
              <a:gd name="connsiteX6" fmla="*/ 324700 w 866775"/>
              <a:gd name="connsiteY6" fmla="*/ 565907 h 800100"/>
              <a:gd name="connsiteX7" fmla="*/ 758087 w 866775"/>
              <a:gd name="connsiteY7" fmla="*/ 30602 h 800100"/>
              <a:gd name="connsiteX8" fmla="*/ 840002 w 866775"/>
              <a:gd name="connsiteY8" fmla="*/ 19172 h 800100"/>
              <a:gd name="connsiteX9" fmla="*/ 851432 w 866775"/>
              <a:gd name="connsiteY9" fmla="*/ 101087 h 800100"/>
              <a:gd name="connsiteX10" fmla="*/ 361847 w 866775"/>
              <a:gd name="connsiteY10" fmla="*/ 773552 h 800100"/>
              <a:gd name="connsiteX11" fmla="*/ 319937 w 866775"/>
              <a:gd name="connsiteY11" fmla="*/ 796412 h 800100"/>
              <a:gd name="connsiteX12" fmla="*/ 315175 w 866775"/>
              <a:gd name="connsiteY12" fmla="*/ 797364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6775" h="800100">
                <a:moveTo>
                  <a:pt x="315175" y="797364"/>
                </a:moveTo>
                <a:cubicBezTo>
                  <a:pt x="299935" y="797364"/>
                  <a:pt x="285647" y="791649"/>
                  <a:pt x="275170" y="781172"/>
                </a:cubicBezTo>
                <a:lnTo>
                  <a:pt x="25615" y="523997"/>
                </a:lnTo>
                <a:cubicBezTo>
                  <a:pt x="1802" y="502089"/>
                  <a:pt x="850" y="464942"/>
                  <a:pt x="23710" y="441129"/>
                </a:cubicBezTo>
                <a:cubicBezTo>
                  <a:pt x="45617" y="417317"/>
                  <a:pt x="82765" y="416364"/>
                  <a:pt x="106577" y="439224"/>
                </a:cubicBezTo>
                <a:lnTo>
                  <a:pt x="289457" y="569717"/>
                </a:lnTo>
                <a:cubicBezTo>
                  <a:pt x="299935" y="579242"/>
                  <a:pt x="316127" y="577337"/>
                  <a:pt x="324700" y="565907"/>
                </a:cubicBezTo>
                <a:lnTo>
                  <a:pt x="758087" y="30602"/>
                </a:lnTo>
                <a:cubicBezTo>
                  <a:pt x="777137" y="4884"/>
                  <a:pt x="814285" y="-831"/>
                  <a:pt x="840002" y="19172"/>
                </a:cubicBezTo>
                <a:cubicBezTo>
                  <a:pt x="865720" y="38222"/>
                  <a:pt x="871435" y="75369"/>
                  <a:pt x="851432" y="101087"/>
                </a:cubicBezTo>
                <a:lnTo>
                  <a:pt x="361847" y="773552"/>
                </a:lnTo>
                <a:cubicBezTo>
                  <a:pt x="351370" y="786887"/>
                  <a:pt x="336130" y="795459"/>
                  <a:pt x="319937" y="796412"/>
                </a:cubicBezTo>
                <a:cubicBezTo>
                  <a:pt x="318032" y="797364"/>
                  <a:pt x="317080" y="797364"/>
                  <a:pt x="315175" y="797364"/>
                </a:cubicBezTo>
                <a:close/>
              </a:path>
            </a:pathLst>
          </a:custGeom>
          <a:solidFill>
            <a:srgbClr val="007AB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4" name="Picture 6" descr="Image result for vedantu logo">
            <a:extLst>
              <a:ext uri="{FF2B5EF4-FFF2-40B4-BE49-F238E27FC236}">
                <a16:creationId xmlns:a16="http://schemas.microsoft.com/office/drawing/2014/main" id="{0FA71356-8491-4A72-BDD3-AB859349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403" y="3355361"/>
            <a:ext cx="1197428" cy="567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8" descr="Image result for cuemath logo">
            <a:extLst>
              <a:ext uri="{FF2B5EF4-FFF2-40B4-BE49-F238E27FC236}">
                <a16:creationId xmlns:a16="http://schemas.microsoft.com/office/drawing/2014/main" id="{15ED7744-F50B-4407-8236-EB283C819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910" y="3882910"/>
            <a:ext cx="1692651" cy="55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12" descr="Image result for meritnation logo">
            <a:extLst>
              <a:ext uri="{FF2B5EF4-FFF2-40B4-BE49-F238E27FC236}">
                <a16:creationId xmlns:a16="http://schemas.microsoft.com/office/drawing/2014/main" id="{CB929B6F-E446-49B8-8F05-401D387BD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820" y="4253365"/>
            <a:ext cx="1715515" cy="42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raphic 12">
            <a:extLst>
              <a:ext uri="{FF2B5EF4-FFF2-40B4-BE49-F238E27FC236}">
                <a16:creationId xmlns:a16="http://schemas.microsoft.com/office/drawing/2014/main" id="{6E00109E-6087-D749-8D0D-AF6C3BAEBB5E}"/>
              </a:ext>
            </a:extLst>
          </p:cNvPr>
          <p:cNvSpPr/>
          <p:nvPr/>
        </p:nvSpPr>
        <p:spPr>
          <a:xfrm>
            <a:off x="4469436" y="3684658"/>
            <a:ext cx="601968" cy="555662"/>
          </a:xfrm>
          <a:custGeom>
            <a:avLst/>
            <a:gdLst>
              <a:gd name="connsiteX0" fmla="*/ 315175 w 866775"/>
              <a:gd name="connsiteY0" fmla="*/ 797364 h 800100"/>
              <a:gd name="connsiteX1" fmla="*/ 275170 w 866775"/>
              <a:gd name="connsiteY1" fmla="*/ 781172 h 800100"/>
              <a:gd name="connsiteX2" fmla="*/ 25615 w 866775"/>
              <a:gd name="connsiteY2" fmla="*/ 523997 h 800100"/>
              <a:gd name="connsiteX3" fmla="*/ 23710 w 866775"/>
              <a:gd name="connsiteY3" fmla="*/ 441129 h 800100"/>
              <a:gd name="connsiteX4" fmla="*/ 106577 w 866775"/>
              <a:gd name="connsiteY4" fmla="*/ 439224 h 800100"/>
              <a:gd name="connsiteX5" fmla="*/ 289457 w 866775"/>
              <a:gd name="connsiteY5" fmla="*/ 569717 h 800100"/>
              <a:gd name="connsiteX6" fmla="*/ 324700 w 866775"/>
              <a:gd name="connsiteY6" fmla="*/ 565907 h 800100"/>
              <a:gd name="connsiteX7" fmla="*/ 758087 w 866775"/>
              <a:gd name="connsiteY7" fmla="*/ 30602 h 800100"/>
              <a:gd name="connsiteX8" fmla="*/ 840002 w 866775"/>
              <a:gd name="connsiteY8" fmla="*/ 19172 h 800100"/>
              <a:gd name="connsiteX9" fmla="*/ 851432 w 866775"/>
              <a:gd name="connsiteY9" fmla="*/ 101087 h 800100"/>
              <a:gd name="connsiteX10" fmla="*/ 361847 w 866775"/>
              <a:gd name="connsiteY10" fmla="*/ 773552 h 800100"/>
              <a:gd name="connsiteX11" fmla="*/ 319937 w 866775"/>
              <a:gd name="connsiteY11" fmla="*/ 796412 h 800100"/>
              <a:gd name="connsiteX12" fmla="*/ 315175 w 866775"/>
              <a:gd name="connsiteY12" fmla="*/ 797364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6775" h="800100">
                <a:moveTo>
                  <a:pt x="315175" y="797364"/>
                </a:moveTo>
                <a:cubicBezTo>
                  <a:pt x="299935" y="797364"/>
                  <a:pt x="285647" y="791649"/>
                  <a:pt x="275170" y="781172"/>
                </a:cubicBezTo>
                <a:lnTo>
                  <a:pt x="25615" y="523997"/>
                </a:lnTo>
                <a:cubicBezTo>
                  <a:pt x="1802" y="502089"/>
                  <a:pt x="850" y="464942"/>
                  <a:pt x="23710" y="441129"/>
                </a:cubicBezTo>
                <a:cubicBezTo>
                  <a:pt x="45617" y="417317"/>
                  <a:pt x="82765" y="416364"/>
                  <a:pt x="106577" y="439224"/>
                </a:cubicBezTo>
                <a:lnTo>
                  <a:pt x="289457" y="569717"/>
                </a:lnTo>
                <a:cubicBezTo>
                  <a:pt x="299935" y="579242"/>
                  <a:pt x="316127" y="577337"/>
                  <a:pt x="324700" y="565907"/>
                </a:cubicBezTo>
                <a:lnTo>
                  <a:pt x="758087" y="30602"/>
                </a:lnTo>
                <a:cubicBezTo>
                  <a:pt x="777137" y="4884"/>
                  <a:pt x="814285" y="-831"/>
                  <a:pt x="840002" y="19172"/>
                </a:cubicBezTo>
                <a:cubicBezTo>
                  <a:pt x="865720" y="38222"/>
                  <a:pt x="871435" y="75369"/>
                  <a:pt x="851432" y="101087"/>
                </a:cubicBezTo>
                <a:lnTo>
                  <a:pt x="361847" y="773552"/>
                </a:lnTo>
                <a:cubicBezTo>
                  <a:pt x="351370" y="786887"/>
                  <a:pt x="336130" y="795459"/>
                  <a:pt x="319937" y="796412"/>
                </a:cubicBezTo>
                <a:cubicBezTo>
                  <a:pt x="318032" y="797364"/>
                  <a:pt x="317080" y="797364"/>
                  <a:pt x="315175" y="797364"/>
                </a:cubicBezTo>
                <a:close/>
              </a:path>
            </a:pathLst>
          </a:custGeom>
          <a:solidFill>
            <a:srgbClr val="007AB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3" name="Graphic 12">
            <a:extLst>
              <a:ext uri="{FF2B5EF4-FFF2-40B4-BE49-F238E27FC236}">
                <a16:creationId xmlns:a16="http://schemas.microsoft.com/office/drawing/2014/main" id="{654C01F3-0A8B-1F46-9A05-8E6AAAEE0D7B}"/>
              </a:ext>
            </a:extLst>
          </p:cNvPr>
          <p:cNvSpPr/>
          <p:nvPr/>
        </p:nvSpPr>
        <p:spPr>
          <a:xfrm>
            <a:off x="4355559" y="5233278"/>
            <a:ext cx="601968" cy="555662"/>
          </a:xfrm>
          <a:custGeom>
            <a:avLst/>
            <a:gdLst>
              <a:gd name="connsiteX0" fmla="*/ 315175 w 866775"/>
              <a:gd name="connsiteY0" fmla="*/ 797364 h 800100"/>
              <a:gd name="connsiteX1" fmla="*/ 275170 w 866775"/>
              <a:gd name="connsiteY1" fmla="*/ 781172 h 800100"/>
              <a:gd name="connsiteX2" fmla="*/ 25615 w 866775"/>
              <a:gd name="connsiteY2" fmla="*/ 523997 h 800100"/>
              <a:gd name="connsiteX3" fmla="*/ 23710 w 866775"/>
              <a:gd name="connsiteY3" fmla="*/ 441129 h 800100"/>
              <a:gd name="connsiteX4" fmla="*/ 106577 w 866775"/>
              <a:gd name="connsiteY4" fmla="*/ 439224 h 800100"/>
              <a:gd name="connsiteX5" fmla="*/ 289457 w 866775"/>
              <a:gd name="connsiteY5" fmla="*/ 569717 h 800100"/>
              <a:gd name="connsiteX6" fmla="*/ 324700 w 866775"/>
              <a:gd name="connsiteY6" fmla="*/ 565907 h 800100"/>
              <a:gd name="connsiteX7" fmla="*/ 758087 w 866775"/>
              <a:gd name="connsiteY7" fmla="*/ 30602 h 800100"/>
              <a:gd name="connsiteX8" fmla="*/ 840002 w 866775"/>
              <a:gd name="connsiteY8" fmla="*/ 19172 h 800100"/>
              <a:gd name="connsiteX9" fmla="*/ 851432 w 866775"/>
              <a:gd name="connsiteY9" fmla="*/ 101087 h 800100"/>
              <a:gd name="connsiteX10" fmla="*/ 361847 w 866775"/>
              <a:gd name="connsiteY10" fmla="*/ 773552 h 800100"/>
              <a:gd name="connsiteX11" fmla="*/ 319937 w 866775"/>
              <a:gd name="connsiteY11" fmla="*/ 796412 h 800100"/>
              <a:gd name="connsiteX12" fmla="*/ 315175 w 866775"/>
              <a:gd name="connsiteY12" fmla="*/ 797364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66775" h="800100">
                <a:moveTo>
                  <a:pt x="315175" y="797364"/>
                </a:moveTo>
                <a:cubicBezTo>
                  <a:pt x="299935" y="797364"/>
                  <a:pt x="285647" y="791649"/>
                  <a:pt x="275170" y="781172"/>
                </a:cubicBezTo>
                <a:lnTo>
                  <a:pt x="25615" y="523997"/>
                </a:lnTo>
                <a:cubicBezTo>
                  <a:pt x="1802" y="502089"/>
                  <a:pt x="850" y="464942"/>
                  <a:pt x="23710" y="441129"/>
                </a:cubicBezTo>
                <a:cubicBezTo>
                  <a:pt x="45617" y="417317"/>
                  <a:pt x="82765" y="416364"/>
                  <a:pt x="106577" y="439224"/>
                </a:cubicBezTo>
                <a:lnTo>
                  <a:pt x="289457" y="569717"/>
                </a:lnTo>
                <a:cubicBezTo>
                  <a:pt x="299935" y="579242"/>
                  <a:pt x="316127" y="577337"/>
                  <a:pt x="324700" y="565907"/>
                </a:cubicBezTo>
                <a:lnTo>
                  <a:pt x="758087" y="30602"/>
                </a:lnTo>
                <a:cubicBezTo>
                  <a:pt x="777137" y="4884"/>
                  <a:pt x="814285" y="-831"/>
                  <a:pt x="840002" y="19172"/>
                </a:cubicBezTo>
                <a:cubicBezTo>
                  <a:pt x="865720" y="38222"/>
                  <a:pt x="871435" y="75369"/>
                  <a:pt x="851432" y="101087"/>
                </a:cubicBezTo>
                <a:lnTo>
                  <a:pt x="361847" y="773552"/>
                </a:lnTo>
                <a:cubicBezTo>
                  <a:pt x="351370" y="786887"/>
                  <a:pt x="336130" y="795459"/>
                  <a:pt x="319937" y="796412"/>
                </a:cubicBezTo>
                <a:cubicBezTo>
                  <a:pt x="318032" y="797364"/>
                  <a:pt x="317080" y="797364"/>
                  <a:pt x="315175" y="797364"/>
                </a:cubicBezTo>
                <a:close/>
              </a:path>
            </a:pathLst>
          </a:custGeom>
          <a:solidFill>
            <a:srgbClr val="007AB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IN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7347-95DC-E446-B042-2CD311075ADB}"/>
              </a:ext>
            </a:extLst>
          </p:cNvPr>
          <p:cNvSpPr txBox="1"/>
          <p:nvPr/>
        </p:nvSpPr>
        <p:spPr>
          <a:xfrm>
            <a:off x="771358" y="7105502"/>
            <a:ext cx="9850502" cy="369332"/>
          </a:xfrm>
          <a:prstGeom prst="rect">
            <a:avLst/>
          </a:prstGeom>
          <a:solidFill>
            <a:srgbClr val="E7F6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Consumer Tech at center of household ~ massive interest in value prop</a:t>
            </a:r>
          </a:p>
        </p:txBody>
      </p:sp>
    </p:spTree>
    <p:extLst>
      <p:ext uri="{BB962C8B-B14F-4D97-AF65-F5344CB8AC3E}">
        <p14:creationId xmlns:p14="http://schemas.microsoft.com/office/powerpoint/2010/main" val="735662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5" name="Google Shape;925;p96"/>
          <p:cNvGraphicFramePr/>
          <p:nvPr>
            <p:extLst>
              <p:ext uri="{D42A27DB-BD31-4B8C-83A1-F6EECF244321}">
                <p14:modId xmlns:p14="http://schemas.microsoft.com/office/powerpoint/2010/main" val="882174768"/>
              </p:ext>
            </p:extLst>
          </p:nvPr>
        </p:nvGraphicFramePr>
        <p:xfrm>
          <a:off x="2242185" y="1888187"/>
          <a:ext cx="7755256" cy="2400700"/>
        </p:xfrm>
        <a:graphic>
          <a:graphicData uri="http://schemas.openxmlformats.org/drawingml/2006/table">
            <a:tbl>
              <a:tblPr>
                <a:noFill/>
                <a:tableStyleId>{E1A47EA9-C54A-4798-B5FE-A250FD2E58FC}</a:tableStyleId>
              </a:tblPr>
              <a:tblGrid>
                <a:gridCol w="54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5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Helvetica Neue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1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Company Vision &amp; Impact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2</a:t>
                      </a:r>
                      <a:endParaRPr sz="2000" b="1" dirty="0">
                        <a:solidFill>
                          <a:srgbClr val="00B0F0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rgbClr val="00B0F0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Business Deep-Dive</a:t>
                      </a:r>
                      <a:endParaRPr sz="2000" b="1" u="none" strike="noStrike" cap="none" dirty="0">
                        <a:solidFill>
                          <a:srgbClr val="00B0F0"/>
                        </a:solidFill>
                        <a:latin typeface="+mn-lt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2754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3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Helvetica Neue"/>
                          <a:cs typeface="Helvetica Neue"/>
                          <a:sym typeface="Helvetica Neue"/>
                        </a:rPr>
                        <a:t>Growth Plans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1800" marR="91800" marT="45900" marB="459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Helvetica Neue"/>
                        <a:buNone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</a:rPr>
                        <a:t>Next Steps</a:t>
                      </a:r>
                      <a:endParaRPr sz="20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275400" marR="91800" marT="45900" marB="45900" anchor="ctr">
                    <a:lnL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323F4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A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079830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A29F7AD-1E47-4BF3-8752-383B8ED58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926" name="Google Shape;926;p9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2742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9</a:t>
            </a:fld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98123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4162&quot;&gt;&lt;version val=&quot;2712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2&quot;&gt;&lt;elem m_fUsage=&quot;4.37583790000000050213E+00&quot;&gt;&lt;m_msothmcolidx val=&quot;0&quot;/&gt;&lt;m_rgb r=&quot;00&quot; g=&quot;7A&quot; b=&quot;BC&quot;/&gt;&lt;m_nBrightness tagver0=&quot;26206&quot; tagname0=&quot;m_nBrightnessUNRECOGNIZED&quot; val=&quot;0&quot;/&gt;&lt;/elem&gt;&lt;elem m_fUsage=&quot;1.31949000000000005173E+00&quot;&gt;&lt;m_msothmcolidx val=&quot;0&quot;/&gt;&lt;m_rgb r=&quot;2C&quot; g=&quot;2C&quot; b=&quot;2C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SjRThCRqmYp9cE8hhMW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AwPQqWRbi35dZ0IFgOkA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sfmzw47TRWthTmlyA0XgA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WVEij5kTQGJhQ53xXBvzA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F.NSJGSJ2uDwBOAUkbhQ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a7z6mStSsaXtgoJ9yVeCQ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813LTpFTRua1_VhkJ_3nA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f9dROJQdiqOjUPMRLyQQ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Rm7lqkPTJWR_6bpLy1ni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yCdePflSmKn_shBq7VGI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jdz9rvTfmQ0mgWZKy2Q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86b5rEkQ7.rKhv1bADEo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foGRtrSk2UViZpAnr9pA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j_aH_pPQ5WKNQjE.4JGRw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Q8Rhb3CTwusL9_gBQUzGQ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iq7ujlZQeyJ01xtk6R7S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Snrwe8.Qv2aexYC2m3PZA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Ta8HZD2SZi9v2fO5Xrk0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nLrDNDfSDmsfH0L3CXz.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25j5yxRxm1ljP_pb4nw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gpYjAaGTreaKnUZCFY4V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HxeK_MTGWal5N.DkPS4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.OgVKtvTAmmpmD4uuxIz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Cgnk1QnQ52ErWY5k6ZAK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_Rx0MEZRX.eDYlclnBbV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63IqbbQLmS7XDMMPtgsA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EIvExHpTjymNw31vwgV0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j7DmX5lQG2gyL9NYAdJQg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fz5tHdQpSgnaNAtka8_w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jERcx4iSzCOrveP8Ol92w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IYCQfq3QhCu3aFFHafIm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KG8QsoDQAuWB3tfQOhwF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oV8_k3QOWnNDm0VF4.mw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CnVfuQ_R1ugWXrl4qTFc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IVLyKqRQ3WioXEFrqw.dA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GI4PUqlReKnWcW0xorTU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CbHW5ouT6aJcfpGtZUkBQ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AwPQqWRbi35dZ0IFgOkA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.w.RPapS1ywsPQil08Or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BIly_sRpqTZN_yHcJ0Q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_Hp1DZQtm.zEJVXC_edQ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xooC5NQ..LYyT_hCVzX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rbEr4GQ06nqKgoqSrKJQ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MYXWmLTb.e0krGcymj4Q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jlskN.SRhi39Ut6EsOaSQ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at1Y39tRSCxFwzpT1PkYw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r0PrnsYUP9GVGHQdX6U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71MvowzQ6G5L7qXc0b9Y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MNhEOYS3ymlSBGG7KEp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MKozgdQ2KFClgiY_l25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SjRThCRqmYp9cE8hhMW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26MwnoDRcS.jCoTzN22r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HxeK_MTGWal5N.DkPS4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MKozgdQ2KFClgiY_l25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oV8_k3QOWnNDm0VF4.m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rbEr4GQ06nqKgoqSrKJ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LhfsBMUpnh9NNaozjAXw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MKozgdQ2KFClgiY_l25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SjRThCRqmYp9cE8hhMW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HxeK_MTGWal5N.DkPS4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oV8_k3QOWnNDm0VF4.m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rbEr4GQ06nqKgoqSrKJ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SjRThCRqmYp9cE8hhMW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4uKQb8FR8SLkSNqp4aGE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sfUJHrQVCiQyVRM82r6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T0.ai8KwCgD8BCB6tZx2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8I283zEBu84O80JMsz9T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la3NZR_qiyus8TH8qBQ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7o7f4AbRp2FI84E0cKTA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26MwnoDRcS.jCoTzN22r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n2M5qq3SN.dJzcJytfes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la3NZR_qiyus8TH8qB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1r0PrnsYUP9GVGHQdX6U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71MvowzQ6G5L7qXc0b9YQ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wMNhEOYS3ymlSBGG7KEp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bxTDCa2SgCWoK2s3LXac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AwPQqWRbi35dZ0IFgOk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uCkbZcqQJGXLhCP2xfR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la3NZR_qiyus8TH8qB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_17vOUR7WeFE0WtPWZ9A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PPOkL_R9y_OZ7HWKq7B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PNirTORTKk.0dHQMUjCQ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9tu7y9DToyugJpDAO5hC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QRlmvzuTruMSH9cIwN25Q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PNirTORTKk.0dHQMUjCQ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RHxeK_MTGWal5N.DkPS4w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6fwLarNQpGECJaKNieNo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0d7pdfURlawWLhBhcGO2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la3NZR_qiyus8TH8qBQ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09gCuBpirdw5zX3ZnhP0A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4AwPQqWRbi35dZ0IFgOkA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pBFFL6Q4.8gaTUfrWK_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0oV8_k3QOWnNDm0VF4.mw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RiaMoE0Tlak2QpMG4fNV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afNFpCVTCWnbO0WWEZ5_w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UgqUcIQqC87UTiMqKFG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EK2s4kRNa0NvxUFbydcw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Cfv_7UoST.44HEzPH4Ww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z6EDbeAS8OkcUeIeZPFrw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mQ3awNdQRa6_X_4CLQI.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HV4MwkTx2WPynHHlvNjQ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Pcf3H6oRTiuI.OtLisUR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l4NlKA4Sn.uiAPd4y8fj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JrbEr4GQ06nqKgoqSrKJQ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e4orw4XS2aRA.fElGVHY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hQnqqp.QxujlGguvLq.2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vJPrw3XRMqzXdDKYVNLF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FWsjPuuRwqQZo__XmlL0A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d0LFVenQHSHkZZSMbwUu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SdyBEsfTtmy0COJPshhM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hYeLhzeQtWLOCBHw9ElfQ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tmKHgaQ8OA.7.dLCGCwA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gFGH9EGQQKVzzIe.qkFDQ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o2wAYESMqwQhz9cKL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LMKozgdQ2KFClgiY_l25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41LEOSvRI6iHndMSFajN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XE4Kpb2SbO8BfrROpy5DQ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Gahwl5SAqocBNBefqwX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MR.9GRiTo.DImuDqvLn5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7yQLOVWTEyisLj9G8LvLA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Kk1iUiMTfmMxtV8B5Ferg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0wTXhWWRCqCheBzuAFy3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ZWclrDvRMSnSJbO1uYHk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cWKfL4XSFuF4OXa_WrfJQ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pHV4MwkTx2WPynHHlvNjQ"/>
</p:tagLst>
</file>

<file path=ppt/theme/theme1.xml><?xml version="1.0" encoding="utf-8"?>
<a:theme xmlns:a="http://schemas.openxmlformats.org/drawingml/2006/main" name="Office Theme">
  <a:themeElements>
    <a:clrScheme name="Custom 115">
      <a:dk1>
        <a:srgbClr val="000000"/>
      </a:dk1>
      <a:lt1>
        <a:srgbClr val="FFFFFF"/>
      </a:lt1>
      <a:dk2>
        <a:srgbClr val="FF7319"/>
      </a:dk2>
      <a:lt2>
        <a:srgbClr val="E7E6E6"/>
      </a:lt2>
      <a:accent1>
        <a:srgbClr val="FF7319"/>
      </a:accent1>
      <a:accent2>
        <a:srgbClr val="198AA0"/>
      </a:accent2>
      <a:accent3>
        <a:srgbClr val="F0BC5E"/>
      </a:accent3>
      <a:accent4>
        <a:srgbClr val="72C8C8"/>
      </a:accent4>
      <a:accent5>
        <a:srgbClr val="D26CBA"/>
      </a:accent5>
      <a:accent6>
        <a:srgbClr val="F16151"/>
      </a:accent6>
      <a:hlink>
        <a:srgbClr val="FF7319"/>
      </a:hlink>
      <a:folHlink>
        <a:srgbClr val="198AA0"/>
      </a:folHlink>
    </a:clrScheme>
    <a:fontScheme name="Custom 78">
      <a:majorFont>
        <a:latin typeface="Helvetica Neu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Custom 115">
      <a:dk1>
        <a:srgbClr val="000000"/>
      </a:dk1>
      <a:lt1>
        <a:srgbClr val="FFFFFF"/>
      </a:lt1>
      <a:dk2>
        <a:srgbClr val="FF7319"/>
      </a:dk2>
      <a:lt2>
        <a:srgbClr val="E7E6E6"/>
      </a:lt2>
      <a:accent1>
        <a:srgbClr val="FF7319"/>
      </a:accent1>
      <a:accent2>
        <a:srgbClr val="198AA0"/>
      </a:accent2>
      <a:accent3>
        <a:srgbClr val="F0BC5E"/>
      </a:accent3>
      <a:accent4>
        <a:srgbClr val="72C8C8"/>
      </a:accent4>
      <a:accent5>
        <a:srgbClr val="D26CBA"/>
      </a:accent5>
      <a:accent6>
        <a:srgbClr val="F16151"/>
      </a:accent6>
      <a:hlink>
        <a:srgbClr val="FF7319"/>
      </a:hlink>
      <a:folHlink>
        <a:srgbClr val="198AA0"/>
      </a:folHlink>
    </a:clrScheme>
    <a:fontScheme name="Custom 78">
      <a:majorFont>
        <a:latin typeface="Helvetica Neu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Custom 115">
      <a:dk1>
        <a:srgbClr val="000000"/>
      </a:dk1>
      <a:lt1>
        <a:srgbClr val="FFFFFF"/>
      </a:lt1>
      <a:dk2>
        <a:srgbClr val="FF7319"/>
      </a:dk2>
      <a:lt2>
        <a:srgbClr val="E7E6E6"/>
      </a:lt2>
      <a:accent1>
        <a:srgbClr val="FF7319"/>
      </a:accent1>
      <a:accent2>
        <a:srgbClr val="198AA0"/>
      </a:accent2>
      <a:accent3>
        <a:srgbClr val="F0BC5E"/>
      </a:accent3>
      <a:accent4>
        <a:srgbClr val="72C8C8"/>
      </a:accent4>
      <a:accent5>
        <a:srgbClr val="D26CBA"/>
      </a:accent5>
      <a:accent6>
        <a:srgbClr val="F16151"/>
      </a:accent6>
      <a:hlink>
        <a:srgbClr val="FF7319"/>
      </a:hlink>
      <a:folHlink>
        <a:srgbClr val="198AA0"/>
      </a:folHlink>
    </a:clrScheme>
    <a:fontScheme name="Custom 78">
      <a:majorFont>
        <a:latin typeface="Helvetica Neu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Custom 115">
      <a:dk1>
        <a:srgbClr val="000000"/>
      </a:dk1>
      <a:lt1>
        <a:srgbClr val="FFFFFF"/>
      </a:lt1>
      <a:dk2>
        <a:srgbClr val="FF7319"/>
      </a:dk2>
      <a:lt2>
        <a:srgbClr val="E7E6E6"/>
      </a:lt2>
      <a:accent1>
        <a:srgbClr val="FF7319"/>
      </a:accent1>
      <a:accent2>
        <a:srgbClr val="198AA0"/>
      </a:accent2>
      <a:accent3>
        <a:srgbClr val="F0BC5E"/>
      </a:accent3>
      <a:accent4>
        <a:srgbClr val="72C8C8"/>
      </a:accent4>
      <a:accent5>
        <a:srgbClr val="D26CBA"/>
      </a:accent5>
      <a:accent6>
        <a:srgbClr val="F16151"/>
      </a:accent6>
      <a:hlink>
        <a:srgbClr val="FF7319"/>
      </a:hlink>
      <a:folHlink>
        <a:srgbClr val="198AA0"/>
      </a:folHlink>
    </a:clrScheme>
    <a:fontScheme name="Custom 78">
      <a:majorFont>
        <a:latin typeface="Helvetica Neue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6704</TotalTime>
  <Words>3019</Words>
  <Application>Microsoft Office PowerPoint</Application>
  <PresentationFormat>Custom</PresentationFormat>
  <Paragraphs>931</Paragraphs>
  <Slides>22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Century Gothic</vt:lpstr>
      <vt:lpstr>Helvetica Neue</vt:lpstr>
      <vt:lpstr>Office Theme</vt:lpstr>
      <vt:lpstr>1_Office Theme</vt:lpstr>
      <vt:lpstr>2_Office Theme</vt:lpstr>
      <vt:lpstr>3_Office Theme</vt:lpstr>
      <vt:lpstr>think-cell Slide</vt:lpstr>
      <vt:lpstr>PowerPoint Presentation</vt:lpstr>
      <vt:lpstr>Agenda</vt:lpstr>
      <vt:lpstr>In &lt;12 months, WhiteHat Jr has grown to ~$450K/Month MRR; growing exponentially month-on-month with massive untapped demand</vt:lpstr>
      <vt:lpstr>Vision: Enabling a generation to Create versus Consume</vt:lpstr>
      <vt:lpstr>3-Pronged Rapid Category Creation Strategy:  (1) Extreme Parent Value (2) “Wow” Kid Delight (3) Teacher Excellence</vt:lpstr>
      <vt:lpstr>Significant Global Whitespace: India among toughest markets for model yet WhiteHat Jr product adoption fastest in India Ed-Tech</vt:lpstr>
      <vt:lpstr>Curriculum &amp; Teacher Iteration Represent Massive First-Mover Advantage over Substitutes</vt:lpstr>
      <vt:lpstr>Overall Year 1 Learning Summary: Far-Wider Market than Anticipated</vt:lpstr>
      <vt:lpstr>Agenda</vt:lpstr>
      <vt:lpstr>Business Summary: All key metrics exceeding Series A Plan significantly; Positive Unit Economics with immediate upside</vt:lpstr>
      <vt:lpstr>Consumer Summary: Strong NPS, growing month-on-month, both student and teacher at 60+</vt:lpstr>
      <vt:lpstr>V2 Tech Launch expected to step-change consumer engagement: Gamification, Community, Massive UI/UX overhaul </vt:lpstr>
      <vt:lpstr>Agenda</vt:lpstr>
      <vt:lpstr>WhiteHat Jr Current User Base fairly dispersed; Immediate India Market Size Projecting Existing Base=$4.5 BN+</vt:lpstr>
      <vt:lpstr>WhiteHat Jr Teacher Profile: &lt;35, Female, Diverse Education Background: scales to ~2MM+ Teachers</vt:lpstr>
      <vt:lpstr>WhiteHat Jr Very Attractive Financial option for Teachers enabling strong talent pool</vt:lpstr>
      <vt:lpstr>Expansion Plans Testing eff Dec 1st: Test Global 1:1; Test 1-to-2 India Product</vt:lpstr>
      <vt:lpstr>New Market: US, Japan, UK represent most favourable markets to enter~$75 B</vt:lpstr>
      <vt:lpstr>New Product: 1-to-2 will enable access to &lt;60K segment significantly expanding revenue potential</vt:lpstr>
      <vt:lpstr>Extremely Strong, Committed Management Team with 0% Attrition since inception: Ex IIT/Blue Chip</vt:lpstr>
      <vt:lpstr>Appendix</vt:lpstr>
      <vt:lpstr>Series A 3-Year Financial Plan: Cash Flow &amp; P&amp;L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Slides Wizard 2</dc:creator>
  <cp:lastModifiedBy>KAMAL MADAAN</cp:lastModifiedBy>
  <cp:revision>291</cp:revision>
  <dcterms:modified xsi:type="dcterms:W3CDTF">2020-04-01T07:29:04Z</dcterms:modified>
</cp:coreProperties>
</file>